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2" r:id="rId2"/>
  </p:sldMasterIdLst>
  <p:notesMasterIdLst>
    <p:notesMasterId r:id="rId20"/>
  </p:notesMasterIdLst>
  <p:sldIdLst>
    <p:sldId id="256" r:id="rId3"/>
    <p:sldId id="689" r:id="rId4"/>
    <p:sldId id="671" r:id="rId5"/>
    <p:sldId id="673" r:id="rId6"/>
    <p:sldId id="676" r:id="rId7"/>
    <p:sldId id="685" r:id="rId8"/>
    <p:sldId id="686" r:id="rId9"/>
    <p:sldId id="687" r:id="rId10"/>
    <p:sldId id="688" r:id="rId11"/>
    <p:sldId id="678" r:id="rId12"/>
    <p:sldId id="690" r:id="rId13"/>
    <p:sldId id="674" r:id="rId14"/>
    <p:sldId id="680" r:id="rId15"/>
    <p:sldId id="681" r:id="rId16"/>
    <p:sldId id="682" r:id="rId17"/>
    <p:sldId id="683" r:id="rId18"/>
    <p:sldId id="68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wang, Seong Jae" initials="HSJ" lastIdx="1" clrIdx="0">
    <p:extLst>
      <p:ext uri="{19B8F6BF-5375-455C-9EA6-DF929625EA0E}">
        <p15:presenceInfo xmlns:p15="http://schemas.microsoft.com/office/powerpoint/2012/main" userId="S::SJH95@pitt.edu::a3920bed-c8d4-4296-9e1b-c384e4f711a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D6FF"/>
    <a:srgbClr val="F77871"/>
    <a:srgbClr val="FF8AD8"/>
    <a:srgbClr val="ADB9DB"/>
    <a:srgbClr val="EBA5C8"/>
    <a:srgbClr val="8B95AF"/>
    <a:srgbClr val="97B476"/>
    <a:srgbClr val="FF2600"/>
    <a:srgbClr val="00FA00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55" autoAdjust="0"/>
    <p:restoredTop sz="89968" autoAdjust="0"/>
  </p:normalViewPr>
  <p:slideViewPr>
    <p:cSldViewPr snapToGrid="0">
      <p:cViewPr varScale="1">
        <p:scale>
          <a:sx n="147" d="100"/>
          <a:sy n="147" d="100"/>
        </p:scale>
        <p:origin x="2064" y="200"/>
      </p:cViewPr>
      <p:guideLst/>
    </p:cSldViewPr>
  </p:slideViewPr>
  <p:outlineViewPr>
    <p:cViewPr>
      <p:scale>
        <a:sx n="33" d="100"/>
        <a:sy n="33" d="100"/>
      </p:scale>
      <p:origin x="0" y="-5527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B9752-C1B9-417F-B739-5C07F53E41A3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1C89C-8CC6-4EBC-BC9B-9C74A3677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01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other problems that look for the relationship between the images on the internet</a:t>
            </a:r>
          </a:p>
          <a:p>
            <a:endParaRPr lang="en-US" dirty="0"/>
          </a:p>
          <a:p>
            <a:r>
              <a:rPr lang="en-US" dirty="0"/>
              <a:t>Subjects in a clinical trial,</a:t>
            </a:r>
          </a:p>
          <a:p>
            <a:endParaRPr lang="en-US" dirty="0"/>
          </a:p>
          <a:p>
            <a:r>
              <a:rPr lang="en-US" dirty="0"/>
              <a:t>and brain images of healthy and diseased groups</a:t>
            </a:r>
          </a:p>
        </p:txBody>
      </p:sp>
    </p:spTree>
    <p:extLst>
      <p:ext uri="{BB962C8B-B14F-4D97-AF65-F5344CB8AC3E}">
        <p14:creationId xmlns:p14="http://schemas.microsoft.com/office/powerpoint/2010/main" val="3568592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1C89C-8CC6-4EBC-BC9B-9C74A36770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13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1C89C-8CC6-4EBC-BC9B-9C74A36770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96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1C89C-8CC6-4EBC-BC9B-9C74A36770D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97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8458-C5E6-4296-B90C-F2A657097745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40EA-BD07-4E0F-86E1-8FE2E6E6B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27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8458-C5E6-4296-B90C-F2A657097745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40EA-BD07-4E0F-86E1-8FE2E6E6B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31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8458-C5E6-4296-B90C-F2A657097745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40EA-BD07-4E0F-86E1-8FE2E6E6B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68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r>
              <a:rPr dirty="0"/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69" y="354508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0" algn="ctr">
              <a:spcBef>
                <a:spcPts val="0"/>
              </a:spcBef>
              <a:buSzTx/>
              <a:buNone/>
              <a:defRPr sz="2601"/>
            </a:lvl2pPr>
            <a:lvl3pPr marL="0" indent="0" algn="ctr">
              <a:spcBef>
                <a:spcPts val="0"/>
              </a:spcBef>
              <a:buSzTx/>
              <a:buNone/>
              <a:defRPr sz="2601"/>
            </a:lvl3pPr>
            <a:lvl4pPr marL="0" indent="0" algn="ctr">
              <a:spcBef>
                <a:spcPts val="0"/>
              </a:spcBef>
              <a:buSzTx/>
              <a:buNone/>
              <a:defRPr sz="2601"/>
            </a:lvl4pPr>
            <a:lvl5pPr marL="0" indent="0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017625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4723805" y="446484"/>
            <a:ext cx="3750469" cy="577750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669726" y="446484"/>
            <a:ext cx="3750469" cy="2803922"/>
          </a:xfrm>
          <a:prstGeom prst="rect">
            <a:avLst/>
          </a:prstGeom>
        </p:spPr>
        <p:txBody>
          <a:bodyPr anchor="b"/>
          <a:lstStyle>
            <a:lvl1pPr>
              <a:defRPr sz="4219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9726" y="3321844"/>
            <a:ext cx="3750469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0" algn="ctr">
              <a:spcBef>
                <a:spcPts val="0"/>
              </a:spcBef>
              <a:buSzTx/>
              <a:buNone/>
              <a:defRPr sz="2601"/>
            </a:lvl2pPr>
            <a:lvl3pPr marL="0" indent="0" algn="ctr">
              <a:spcBef>
                <a:spcPts val="0"/>
              </a:spcBef>
              <a:buSzTx/>
              <a:buNone/>
              <a:defRPr sz="2601"/>
            </a:lvl3pPr>
            <a:lvl4pPr marL="0" indent="0" algn="ctr">
              <a:spcBef>
                <a:spcPts val="0"/>
              </a:spcBef>
              <a:buSzTx/>
              <a:buNone/>
              <a:defRPr sz="2601"/>
            </a:lvl4pPr>
            <a:lvl5pPr marL="0" indent="0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270477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006293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42998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4723805" y="1821656"/>
            <a:ext cx="3750469" cy="442019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69726" y="1821656"/>
            <a:ext cx="3750469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1969"/>
            </a:lvl1pPr>
            <a:lvl2pPr marL="482186" indent="-241093">
              <a:spcBef>
                <a:spcPts val="2250"/>
              </a:spcBef>
              <a:defRPr sz="1969"/>
            </a:lvl2pPr>
            <a:lvl3pPr marL="723279" indent="-241093">
              <a:spcBef>
                <a:spcPts val="2250"/>
              </a:spcBef>
              <a:defRPr sz="1969"/>
            </a:lvl3pPr>
            <a:lvl4pPr marL="964372" indent="-241093">
              <a:spcBef>
                <a:spcPts val="2250"/>
              </a:spcBef>
              <a:defRPr sz="1969"/>
            </a:lvl4pPr>
            <a:lvl5pPr marL="1205465" indent="-241093">
              <a:spcBef>
                <a:spcPts val="2250"/>
              </a:spcBef>
              <a:defRPr sz="196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49997" y="6536531"/>
            <a:ext cx="294953" cy="27571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529641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7" y="892969"/>
            <a:ext cx="7804547" cy="50720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837705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4723805" y="3580805"/>
            <a:ext cx="3750469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4723805" y="625078"/>
            <a:ext cx="3750469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669726" y="625078"/>
            <a:ext cx="3750469" cy="5607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6646840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892969" y="4473773"/>
            <a:ext cx="7358063" cy="36221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87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892969" y="2979431"/>
            <a:ext cx="7358063" cy="47051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391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027665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5867"/>
            <a:ext cx="7886700" cy="9489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14787"/>
            <a:ext cx="7886700" cy="528400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8458-C5E6-4296-B90C-F2A657097745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40EA-BD07-4E0F-86E1-8FE2E6E6B7F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red, clock, meter&#10;&#10;Description automatically generated">
            <a:extLst>
              <a:ext uri="{FF2B5EF4-FFF2-40B4-BE49-F238E27FC236}">
                <a16:creationId xmlns:a16="http://schemas.microsoft.com/office/drawing/2014/main" id="{576335C5-D9AB-48E5-BB43-172BAAEE10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0" y="6472095"/>
            <a:ext cx="2041167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271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014805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031074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8458-C5E6-4296-B90C-F2A657097745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40EA-BD07-4E0F-86E1-8FE2E6E6B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94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8458-C5E6-4296-B90C-F2A657097745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40EA-BD07-4E0F-86E1-8FE2E6E6B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56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8458-C5E6-4296-B90C-F2A657097745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40EA-BD07-4E0F-86E1-8FE2E6E6B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94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8458-C5E6-4296-B90C-F2A657097745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40EA-BD07-4E0F-86E1-8FE2E6E6B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4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8458-C5E6-4296-B90C-F2A657097745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40EA-BD07-4E0F-86E1-8FE2E6E6B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96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8458-C5E6-4296-B90C-F2A657097745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40EA-BD07-4E0F-86E1-8FE2E6E6B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29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8458-C5E6-4296-B90C-F2A657097745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40EA-BD07-4E0F-86E1-8FE2E6E6B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83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90343"/>
          </a:xfrm>
          <a:prstGeom prst="rect">
            <a:avLst/>
          </a:prstGeom>
        </p:spPr>
        <p:txBody>
          <a:bodyPr vert="horz" lIns="91440" tIns="0" rIns="91440" bIns="0" rtlCol="0" anchor="ctr">
            <a:normAutofit/>
          </a:bodyPr>
          <a:lstStyle/>
          <a:p>
            <a:r>
              <a:rPr lang="en-US" dirty="0"/>
              <a:t>W MEDICAL IMAGING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55469"/>
            <a:ext cx="7886700" cy="5021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08458-C5E6-4296-B90C-F2A657097745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040EA-BD07-4E0F-86E1-8FE2E6E6B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9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52A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69727" y="178594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7" y="1821656"/>
            <a:ext cx="7804547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49997" y="6536531"/>
            <a:ext cx="256480" cy="27571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125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3078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ransition spd="med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gradFill>
            <a:gsLst>
              <a:gs pos="0">
                <a:schemeClr val="tx1"/>
              </a:gs>
              <a:gs pos="100000">
                <a:schemeClr val="tx1"/>
              </a:gs>
            </a:gsLst>
            <a:lin ang="5400000" scaled="1"/>
          </a:gra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252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gradFill>
            <a:gsLst>
              <a:gs pos="0">
                <a:schemeClr val="tx1"/>
              </a:gs>
              <a:gs pos="100000">
                <a:schemeClr val="tx1"/>
              </a:gs>
            </a:gsLst>
            <a:lin ang="5400000" scaled="1"/>
          </a:gradFill>
          <a:uFillTx/>
          <a:latin typeface="Helvetica Neue"/>
          <a:ea typeface="Helvetica Neue"/>
          <a:cs typeface="Helvetica Neue"/>
          <a:sym typeface="Helvetica Neue"/>
        </a:defRPr>
      </a:lvl1pPr>
      <a:lvl2pPr marL="62505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gradFill>
            <a:gsLst>
              <a:gs pos="0">
                <a:schemeClr val="tx1"/>
              </a:gs>
              <a:gs pos="100000">
                <a:schemeClr val="tx1"/>
              </a:gs>
            </a:gsLst>
            <a:lin ang="5400000" scaled="1"/>
          </a:gradFill>
          <a:uFillTx/>
          <a:latin typeface="Helvetica Neue"/>
          <a:ea typeface="Helvetica Neue"/>
          <a:cs typeface="Helvetica Neue"/>
          <a:sym typeface="Helvetica Neue"/>
        </a:defRPr>
      </a:lvl2pPr>
      <a:lvl3pPr marL="93758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gradFill>
            <a:gsLst>
              <a:gs pos="0">
                <a:schemeClr val="tx1"/>
              </a:gs>
              <a:gs pos="100000">
                <a:schemeClr val="tx1"/>
              </a:gs>
            </a:gsLst>
            <a:lin ang="5400000" scaled="1"/>
          </a:gradFill>
          <a:uFillTx/>
          <a:latin typeface="Helvetica Neue"/>
          <a:ea typeface="Helvetica Neue"/>
          <a:cs typeface="Helvetica Neue"/>
          <a:sym typeface="Helvetica Neue"/>
        </a:defRPr>
      </a:lvl3pPr>
      <a:lvl4pPr marL="125011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gradFill>
            <a:gsLst>
              <a:gs pos="0">
                <a:schemeClr val="tx1"/>
              </a:gs>
              <a:gs pos="100000">
                <a:schemeClr val="tx1"/>
              </a:gs>
            </a:gsLst>
            <a:lin ang="5400000" scaled="1"/>
          </a:gradFill>
          <a:uFillTx/>
          <a:latin typeface="Helvetica Neue"/>
          <a:ea typeface="Helvetica Neue"/>
          <a:cs typeface="Helvetica Neue"/>
          <a:sym typeface="Helvetica Neue"/>
        </a:defRPr>
      </a:lvl4pPr>
      <a:lvl5pPr marL="1562640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gradFill>
            <a:gsLst>
              <a:gs pos="0">
                <a:schemeClr val="tx1"/>
              </a:gs>
              <a:gs pos="100000">
                <a:schemeClr val="tx1"/>
              </a:gs>
            </a:gsLst>
            <a:lin ang="5400000" scaled="1"/>
          </a:gradFill>
          <a:uFillTx/>
          <a:latin typeface="Helvetica Neue"/>
          <a:ea typeface="Helvetica Neue"/>
          <a:cs typeface="Helvetica Neue"/>
          <a:sym typeface="Helvetica Neue"/>
        </a:defRPr>
      </a:lvl5pPr>
      <a:lvl6pPr marL="187516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18769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0022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1275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607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21457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82186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42915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803643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64372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125101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858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sjh95@pitt.ed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pitt.edu/~sjh95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99410-4F5F-4A83-B7D0-EC41E324B9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260" y="851632"/>
            <a:ext cx="8257478" cy="1375961"/>
          </a:xfrm>
        </p:spPr>
        <p:txBody>
          <a:bodyPr anchor="ctr">
            <a:noAutofit/>
          </a:bodyPr>
          <a:lstStyle/>
          <a:p>
            <a:r>
              <a:rPr lang="en-US" sz="2400" dirty="0"/>
              <a:t>(How undergraduate researchers can contribute to)</a:t>
            </a:r>
            <a:br>
              <a:rPr lang="en-US" sz="3600" dirty="0"/>
            </a:br>
            <a:r>
              <a:rPr lang="en-US" sz="3600" dirty="0"/>
              <a:t>Computer Vision for Brain Imaging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C9F22E-4716-4FC1-BDE0-CE8C086A4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62625"/>
            <a:ext cx="6858000" cy="1655762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Seong Jae Hwang</a:t>
            </a:r>
          </a:p>
          <a:p>
            <a:r>
              <a:rPr lang="en-US" dirty="0"/>
              <a:t>Computer Science</a:t>
            </a:r>
          </a:p>
          <a:p>
            <a:r>
              <a:rPr lang="en-US" dirty="0">
                <a:hlinkClick r:id="rId2"/>
              </a:rPr>
              <a:t>sjh95@pitt.edu</a:t>
            </a:r>
            <a:endParaRPr lang="en-US" dirty="0"/>
          </a:p>
          <a:p>
            <a:r>
              <a:rPr lang="en-US" dirty="0"/>
              <a:t>Oct. 16, 2020</a:t>
            </a:r>
          </a:p>
          <a:p>
            <a:endParaRPr lang="en-US" dirty="0"/>
          </a:p>
        </p:txBody>
      </p:sp>
      <p:pic>
        <p:nvPicPr>
          <p:cNvPr id="5" name="pib_network_top_10_cool.png" descr="pib_network_top_10_cool.png">
            <a:extLst>
              <a:ext uri="{FF2B5EF4-FFF2-40B4-BE49-F238E27FC236}">
                <a16:creationId xmlns:a16="http://schemas.microsoft.com/office/drawing/2014/main" id="{0138F212-FC49-4098-B5DA-D7C8F9B07AD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rcRect l="19142" r="51950"/>
          <a:stretch>
            <a:fillRect/>
          </a:stretch>
        </p:blipFill>
        <p:spPr>
          <a:xfrm>
            <a:off x="7187514" y="1806498"/>
            <a:ext cx="1956485" cy="5076285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3037BC-F618-47B3-9AE3-6D171BC8DE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0" y="1921090"/>
            <a:ext cx="1956485" cy="4961693"/>
          </a:xfrm>
          <a:prstGeom prst="rect">
            <a:avLst/>
          </a:prstGeom>
        </p:spPr>
      </p:pic>
      <p:pic>
        <p:nvPicPr>
          <p:cNvPr id="8" name="Picture 7" descr="A picture containing red, clock, meter&#10;&#10;Description automatically generated">
            <a:extLst>
              <a:ext uri="{FF2B5EF4-FFF2-40B4-BE49-F238E27FC236}">
                <a16:creationId xmlns:a16="http://schemas.microsoft.com/office/drawing/2014/main" id="{71F086AF-CEBD-4F2F-A439-684B6ECA72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902" y="5836769"/>
            <a:ext cx="5282195" cy="94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26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E05F4-277F-0243-90F9-DBDAB4ED8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Recent Work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AF7884-D4DA-0644-A881-E1544D7028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For </a:t>
                </a:r>
                <a:r>
                  <a:rPr lang="en-US" sz="2400" b="1" dirty="0"/>
                  <a:t>DG</a:t>
                </a:r>
                <a:r>
                  <a:rPr lang="en-US" sz="2400" dirty="0"/>
                  <a:t>: Cannot tell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from a specific </a:t>
                </a:r>
                <a:r>
                  <a:rPr lang="en-US" sz="2400" dirty="0">
                    <a:solidFill>
                      <a:srgbClr val="76D6FF"/>
                    </a:solidFill>
                  </a:rPr>
                  <a:t>Source Domains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b="1" dirty="0"/>
              </a:p>
              <a:p>
                <a:r>
                  <a:rPr lang="en-US" sz="2400" b="1" dirty="0"/>
                  <a:t>Issue: </a:t>
                </a:r>
                <a:r>
                  <a:rPr lang="en-US" sz="2400" dirty="0"/>
                  <a:t>But DANN was not originally developed for DG! How do you know if DANN works for </a:t>
                </a:r>
                <a:r>
                  <a:rPr lang="en-US" sz="2400" dirty="0">
                    <a:solidFill>
                      <a:srgbClr val="FF8AD8"/>
                    </a:solidFill>
                  </a:rPr>
                  <a:t>Target Domain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en-US" sz="2400" dirty="0"/>
                  <a:t>?</a:t>
                </a:r>
              </a:p>
              <a:p>
                <a:r>
                  <a:rPr lang="en-US" sz="2400" b="1" dirty="0"/>
                  <a:t>Goal</a:t>
                </a:r>
                <a:r>
                  <a:rPr lang="en-US" sz="2400" dirty="0"/>
                  <a:t>: Theoretically identify when DANN works for DG and find an algorithmic approach to improve it. </a:t>
                </a: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AF7884-D4DA-0644-A881-E1544D7028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4244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E05F4-277F-0243-90F9-DBDAB4ED8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Recent Work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AF7884-D4DA-0644-A881-E1544D7028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For </a:t>
                </a:r>
                <a:r>
                  <a:rPr lang="en-US" sz="2400" b="1" dirty="0"/>
                  <a:t>DG</a:t>
                </a:r>
                <a:r>
                  <a:rPr lang="en-US" sz="2400" dirty="0"/>
                  <a:t>: Cannot tell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from a specific </a:t>
                </a:r>
                <a:r>
                  <a:rPr lang="en-US" sz="2400" dirty="0">
                    <a:solidFill>
                      <a:srgbClr val="76D6FF"/>
                    </a:solidFill>
                  </a:rPr>
                  <a:t>Source Domains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b="1" dirty="0"/>
              </a:p>
              <a:p>
                <a:r>
                  <a:rPr lang="en-US" sz="2400" b="1" dirty="0"/>
                  <a:t>Issue: </a:t>
                </a:r>
                <a:r>
                  <a:rPr lang="en-US" sz="2400" dirty="0"/>
                  <a:t>But DANN was not originally developed for DG! How do you know if DANN works for </a:t>
                </a:r>
                <a:r>
                  <a:rPr lang="en-US" sz="2400" dirty="0">
                    <a:solidFill>
                      <a:srgbClr val="FF8AD8"/>
                    </a:solidFill>
                  </a:rPr>
                  <a:t>Target Domain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en-US" sz="2400" dirty="0"/>
                  <a:t>?</a:t>
                </a:r>
              </a:p>
              <a:p>
                <a:r>
                  <a:rPr lang="en-US" sz="2400" b="1" dirty="0"/>
                  <a:t>Goal</a:t>
                </a:r>
                <a:r>
                  <a:rPr lang="en-US" sz="2400" dirty="0"/>
                  <a:t>: Theoretically identify when DANN works for DG and find an algorithmic approach to improve it. </a:t>
                </a:r>
              </a:p>
              <a:p>
                <a:r>
                  <a:rPr lang="en-US" sz="2400" b="1" dirty="0"/>
                  <a:t>Thanks to our undergraduate researcher</a:t>
                </a:r>
                <a:r>
                  <a:rPr lang="en-US" sz="2400" dirty="0"/>
                  <a:t>: </a:t>
                </a:r>
                <a:r>
                  <a:rPr lang="en-US" sz="2400" dirty="0" err="1"/>
                  <a:t>Xingchen</a:t>
                </a:r>
                <a:r>
                  <a:rPr lang="en-US" sz="2400" dirty="0"/>
                  <a:t> Zhao</a:t>
                </a:r>
              </a:p>
              <a:p>
                <a:pPr lvl="1"/>
                <a:r>
                  <a:rPr lang="en-US" sz="2000" dirty="0"/>
                  <a:t>Since February</a:t>
                </a:r>
              </a:p>
              <a:p>
                <a:pPr lvl="1"/>
                <a:r>
                  <a:rPr lang="en-US" sz="2000" dirty="0"/>
                  <a:t>2 submissions as 2</a:t>
                </a:r>
                <a:r>
                  <a:rPr lang="en-US" sz="2000" baseline="30000" dirty="0"/>
                  <a:t>nd</a:t>
                </a:r>
                <a:r>
                  <a:rPr lang="en-US" sz="2000" dirty="0"/>
                  <a:t> author</a:t>
                </a:r>
              </a:p>
              <a:p>
                <a:pPr lvl="1"/>
                <a:r>
                  <a:rPr lang="en-US" sz="2000" dirty="0"/>
                  <a:t>SCI Undergraduate Research Scholars Award this summer</a:t>
                </a:r>
              </a:p>
              <a:p>
                <a:pPr lvl="1"/>
                <a:r>
                  <a:rPr lang="en-US" sz="2000" dirty="0"/>
                  <a:t>Has been </a:t>
                </a:r>
                <a:r>
                  <a:rPr lang="en-US" sz="2000" i="1" dirty="0"/>
                  <a:t>extremely </a:t>
                </a:r>
                <a:r>
                  <a:rPr lang="en-US" sz="2000" dirty="0"/>
                  <a:t>valuable to our group</a:t>
                </a: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AF7884-D4DA-0644-A881-E1544D7028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6368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B87A4-D8C4-5347-A35A-276106F12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has </a:t>
            </a:r>
            <a:r>
              <a:rPr lang="en-US" dirty="0" err="1"/>
              <a:t>Xingchen</a:t>
            </a:r>
            <a:r>
              <a:rPr lang="en-US" dirty="0"/>
              <a:t> been up to?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C3949-98B3-1345-A3E3-1E507B15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64005"/>
            <a:ext cx="3352412" cy="3152887"/>
          </a:xfrm>
        </p:spPr>
        <p:txBody>
          <a:bodyPr>
            <a:normAutofit/>
          </a:bodyPr>
          <a:lstStyle/>
          <a:p>
            <a:r>
              <a:rPr lang="en-US" sz="1800" b="1" dirty="0"/>
              <a:t>~120 days </a:t>
            </a:r>
            <a:r>
              <a:rPr lang="en-US" sz="1800" dirty="0"/>
              <a:t>of GPU compute</a:t>
            </a:r>
          </a:p>
          <a:p>
            <a:r>
              <a:rPr lang="en-US" sz="1800" b="1" dirty="0"/>
              <a:t>~4000 </a:t>
            </a:r>
            <a:r>
              <a:rPr lang="en-US" sz="1800" dirty="0"/>
              <a:t>experiments</a:t>
            </a:r>
          </a:p>
          <a:p>
            <a:r>
              <a:rPr lang="en-US" sz="1800" b="1" dirty="0" err="1"/>
              <a:t>Pytorch</a:t>
            </a:r>
            <a:r>
              <a:rPr lang="en-US" sz="1800" dirty="0"/>
              <a:t> (Deep learning framework)</a:t>
            </a:r>
          </a:p>
          <a:p>
            <a:r>
              <a:rPr lang="en-US" sz="1800" b="1" dirty="0"/>
              <a:t>W&amp;B</a:t>
            </a:r>
            <a:r>
              <a:rPr lang="en-US" sz="1800" dirty="0"/>
              <a:t> (Machine learning experiment framework)</a:t>
            </a:r>
          </a:p>
          <a:p>
            <a:r>
              <a:rPr lang="en-US" sz="1800" dirty="0"/>
              <a:t>All </a:t>
            </a:r>
            <a:r>
              <a:rPr lang="en-US" sz="1800" b="1" dirty="0"/>
              <a:t>remotely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14C4FE-9695-F544-9DEA-1BAFF17D12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48" t="4929"/>
          <a:stretch/>
        </p:blipFill>
        <p:spPr>
          <a:xfrm>
            <a:off x="2956197" y="968133"/>
            <a:ext cx="6187804" cy="554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58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270F1-17C5-7B46-8924-926847162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Growing as an Undergraduate Researcher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003F1-0558-5F4C-883A-DB634D58D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So far,</a:t>
            </a:r>
          </a:p>
          <a:p>
            <a:r>
              <a:rPr lang="en-US" sz="2400" b="1" dirty="0"/>
              <a:t>Conduct</a:t>
            </a:r>
            <a:r>
              <a:rPr lang="en-US" sz="2400" dirty="0"/>
              <a:t> experiments</a:t>
            </a:r>
          </a:p>
          <a:p>
            <a:r>
              <a:rPr lang="en-US" sz="2400" b="1" dirty="0"/>
              <a:t>Organize</a:t>
            </a:r>
            <a:r>
              <a:rPr lang="en-US" sz="2400" dirty="0"/>
              <a:t> and </a:t>
            </a:r>
            <a:r>
              <a:rPr lang="en-US" sz="2400" b="1" dirty="0"/>
              <a:t>interpret</a:t>
            </a:r>
            <a:r>
              <a:rPr lang="en-US" sz="2400" dirty="0"/>
              <a:t> results</a:t>
            </a:r>
          </a:p>
          <a:p>
            <a:r>
              <a:rPr lang="en-US" sz="2400" b="1" dirty="0"/>
              <a:t>Search</a:t>
            </a:r>
            <a:r>
              <a:rPr lang="en-US" sz="2400" dirty="0"/>
              <a:t> for recent papers</a:t>
            </a:r>
          </a:p>
          <a:p>
            <a:r>
              <a:rPr lang="en-US" sz="2400" b="1" dirty="0"/>
              <a:t>Propose</a:t>
            </a:r>
            <a:r>
              <a:rPr lang="en-US" sz="2400" dirty="0"/>
              <a:t> and </a:t>
            </a:r>
            <a:r>
              <a:rPr lang="en-US" sz="2400" b="1" dirty="0"/>
              <a:t>implement</a:t>
            </a:r>
            <a:r>
              <a:rPr lang="en-US" sz="2400" dirty="0"/>
              <a:t> ideas</a:t>
            </a:r>
          </a:p>
          <a:p>
            <a:pPr marL="0" indent="0">
              <a:buNone/>
            </a:pPr>
            <a:r>
              <a:rPr lang="en-US" sz="2400" dirty="0"/>
              <a:t>This is basically the entire research…almost!</a:t>
            </a:r>
          </a:p>
          <a:p>
            <a:r>
              <a:rPr lang="en-US" sz="2400" b="1" dirty="0"/>
              <a:t>Writing a paper </a:t>
            </a:r>
            <a:r>
              <a:rPr lang="en-US" sz="2400" dirty="0"/>
              <a:t>is a different story. But…</a:t>
            </a:r>
          </a:p>
          <a:p>
            <a:r>
              <a:rPr lang="en-US" sz="2400" dirty="0"/>
              <a:t>He is leading a project for a first author paper submission.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0151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91E2-C842-6C42-8F1E-F236ADC2F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DG in Medical Imaging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CECE8-CC6B-2243-8B66-CDC93B12D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DG is becoming a prevalent problem in medical imaging analysis</a:t>
            </a:r>
          </a:p>
          <a:p>
            <a:r>
              <a:rPr lang="en-US" sz="2000" dirty="0"/>
              <a:t>Growing datasets from multiple different </a:t>
            </a:r>
            <a:r>
              <a:rPr lang="en-US" sz="2000" b="1" i="1" dirty="0"/>
              <a:t>domains</a:t>
            </a:r>
            <a:r>
              <a:rPr lang="en-US" sz="2000" i="1" dirty="0"/>
              <a:t>:</a:t>
            </a:r>
          </a:p>
          <a:p>
            <a:pPr lvl="1"/>
            <a:r>
              <a:rPr lang="en-US" sz="1800" b="1" dirty="0"/>
              <a:t>sites, scanners, populations </a:t>
            </a:r>
            <a:r>
              <a:rPr lang="en-US" sz="1800" dirty="0"/>
              <a:t>construct different “distributions”</a:t>
            </a:r>
          </a:p>
          <a:p>
            <a:r>
              <a:rPr lang="en-US" sz="2000" dirty="0"/>
              <a:t>How can we ensure a model learned using Pitt MRIs (</a:t>
            </a:r>
            <a:r>
              <a:rPr lang="en-US" sz="2000" dirty="0">
                <a:solidFill>
                  <a:srgbClr val="76D6FF"/>
                </a:solidFill>
              </a:rPr>
              <a:t>source</a:t>
            </a:r>
            <a:r>
              <a:rPr lang="en-US" sz="2000" dirty="0"/>
              <a:t>) also work well on other MRIs from new, unseen schools (</a:t>
            </a:r>
            <a:r>
              <a:rPr lang="en-US" sz="2000" dirty="0">
                <a:solidFill>
                  <a:srgbClr val="FF8AD8"/>
                </a:solidFill>
              </a:rPr>
              <a:t>target</a:t>
            </a:r>
            <a:r>
              <a:rPr lang="en-US" sz="2000" dirty="0"/>
              <a:t>)?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B6A2C4-A66B-1449-9CF9-D8960432E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192" y="3208812"/>
            <a:ext cx="5125616" cy="35359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D6EF5A1-8543-CC49-B060-0B39B947BA0B}"/>
              </a:ext>
            </a:extLst>
          </p:cNvPr>
          <p:cNvSpPr/>
          <p:nvPr/>
        </p:nvSpPr>
        <p:spPr>
          <a:xfrm>
            <a:off x="7018954" y="6467774"/>
            <a:ext cx="9829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Li et al., 2020</a:t>
            </a:r>
          </a:p>
        </p:txBody>
      </p:sp>
    </p:spTree>
    <p:extLst>
      <p:ext uri="{BB962C8B-B14F-4D97-AF65-F5344CB8AC3E}">
        <p14:creationId xmlns:p14="http://schemas.microsoft.com/office/powerpoint/2010/main" val="1023522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AFFB0-CBFF-DE47-886D-0E5BAC4A9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DG in Medical Imaging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98489-6BCB-6E48-A6C6-F0C63A403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Goal: Develop a </a:t>
            </a:r>
            <a:r>
              <a:rPr lang="en-US" sz="2400" dirty="0">
                <a:solidFill>
                  <a:srgbClr val="F77871"/>
                </a:solidFill>
              </a:rPr>
              <a:t>white matter hyperintensity (WMH) </a:t>
            </a:r>
            <a:r>
              <a:rPr lang="en-US" sz="2400" b="1" dirty="0"/>
              <a:t>segmentation</a:t>
            </a:r>
            <a:r>
              <a:rPr lang="en-US" sz="2400" dirty="0"/>
              <a:t> method for multi-site MRI</a:t>
            </a:r>
          </a:p>
          <a:p>
            <a:r>
              <a:rPr lang="en-US" sz="2400" dirty="0" err="1"/>
              <a:t>Xingchen</a:t>
            </a:r>
            <a:r>
              <a:rPr lang="en-US" sz="2400" dirty="0"/>
              <a:t> has been tackling this problem using various machine learning / computer vision techniques</a:t>
            </a:r>
          </a:p>
        </p:txBody>
      </p:sp>
      <p:pic>
        <p:nvPicPr>
          <p:cNvPr id="4" name="Picture 2" descr="Image result for WHITE MATTER hyperintensity segmentation error">
            <a:extLst>
              <a:ext uri="{FF2B5EF4-FFF2-40B4-BE49-F238E27FC236}">
                <a16:creationId xmlns:a16="http://schemas.microsoft.com/office/drawing/2014/main" id="{69475A77-E056-EE49-B5E8-0AA5F1265C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32"/>
          <a:stretch/>
        </p:blipFill>
        <p:spPr bwMode="auto">
          <a:xfrm>
            <a:off x="2479821" y="3656791"/>
            <a:ext cx="4184357" cy="273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254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6CE9-0D1A-8442-8561-329DB0372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Promising Preliminary Results</a:t>
            </a:r>
          </a:p>
        </p:txBody>
      </p:sp>
      <p:pic>
        <p:nvPicPr>
          <p:cNvPr id="15" name="Content Placeholder 14" descr="Chart, line chart&#10;&#10;Description automatically generated">
            <a:extLst>
              <a:ext uri="{FF2B5EF4-FFF2-40B4-BE49-F238E27FC236}">
                <a16:creationId xmlns:a16="http://schemas.microsoft.com/office/drawing/2014/main" id="{36682295-698E-FF44-A9E7-5F521120F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6"/>
          <a:stretch/>
        </p:blipFill>
        <p:spPr>
          <a:xfrm>
            <a:off x="3284" y="1212980"/>
            <a:ext cx="4022876" cy="1712133"/>
          </a:xfrm>
        </p:spPr>
      </p:pic>
      <p:pic>
        <p:nvPicPr>
          <p:cNvPr id="17" name="Picture 16" descr="Chart&#10;&#10;Description automatically generated">
            <a:extLst>
              <a:ext uri="{FF2B5EF4-FFF2-40B4-BE49-F238E27FC236}">
                <a16:creationId xmlns:a16="http://schemas.microsoft.com/office/drawing/2014/main" id="{F0FC4935-A47F-5C4F-86BB-42E1C40CC2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6"/>
          <a:stretch/>
        </p:blipFill>
        <p:spPr>
          <a:xfrm>
            <a:off x="3284" y="2919721"/>
            <a:ext cx="4022876" cy="1712133"/>
          </a:xfrm>
          <a:prstGeom prst="rect">
            <a:avLst/>
          </a:prstGeom>
        </p:spPr>
      </p:pic>
      <p:pic>
        <p:nvPicPr>
          <p:cNvPr id="19" name="Picture 18" descr="Chart, line chart&#10;&#10;Description automatically generated">
            <a:extLst>
              <a:ext uri="{FF2B5EF4-FFF2-40B4-BE49-F238E27FC236}">
                <a16:creationId xmlns:a16="http://schemas.microsoft.com/office/drawing/2014/main" id="{F1274C76-325B-BB49-B53D-CE7EE5CC7D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6"/>
          <a:stretch/>
        </p:blipFill>
        <p:spPr>
          <a:xfrm>
            <a:off x="3284" y="4626462"/>
            <a:ext cx="4022876" cy="1712133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54F81CD-3083-F649-920A-8FD2F7F916FE}"/>
              </a:ext>
            </a:extLst>
          </p:cNvPr>
          <p:cNvSpPr txBox="1">
            <a:spLocks/>
          </p:cNvSpPr>
          <p:nvPr/>
        </p:nvSpPr>
        <p:spPr>
          <a:xfrm>
            <a:off x="5585927" y="2488591"/>
            <a:ext cx="3508310" cy="2574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3 Scanners (domains): A, B, C</a:t>
            </a:r>
          </a:p>
          <a:p>
            <a:r>
              <a:rPr lang="en-US" sz="2000" dirty="0"/>
              <a:t>Train on 2 sources</a:t>
            </a:r>
          </a:p>
          <a:p>
            <a:r>
              <a:rPr lang="en-US" sz="2000" dirty="0"/>
              <a:t>Test on 1 target</a:t>
            </a:r>
          </a:p>
          <a:p>
            <a:r>
              <a:rPr lang="en-US" sz="2000" dirty="0"/>
              <a:t>Higher results are from </a:t>
            </a:r>
            <a:r>
              <a:rPr lang="en-US" sz="2000" dirty="0" err="1"/>
              <a:t>Xingchen’s</a:t>
            </a:r>
            <a:r>
              <a:rPr lang="en-US" sz="2000" dirty="0"/>
              <a:t> models</a:t>
            </a:r>
          </a:p>
          <a:p>
            <a:endParaRPr lang="en-US" sz="2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4D193B-49BD-4941-A283-1270A0621DD2}"/>
              </a:ext>
            </a:extLst>
          </p:cNvPr>
          <p:cNvSpPr txBox="1"/>
          <p:nvPr/>
        </p:nvSpPr>
        <p:spPr>
          <a:xfrm>
            <a:off x="3906416" y="1745880"/>
            <a:ext cx="13949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A, B</a:t>
            </a:r>
          </a:p>
          <a:p>
            <a:r>
              <a:rPr lang="en-US" dirty="0"/>
              <a:t>Target: 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59634D-CC6F-9E43-90EE-C6723EC409C2}"/>
              </a:ext>
            </a:extLst>
          </p:cNvPr>
          <p:cNvSpPr txBox="1"/>
          <p:nvPr/>
        </p:nvSpPr>
        <p:spPr>
          <a:xfrm>
            <a:off x="3906416" y="3452621"/>
            <a:ext cx="13949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 : B, C</a:t>
            </a:r>
          </a:p>
          <a:p>
            <a:r>
              <a:rPr lang="en-US" dirty="0"/>
              <a:t>Target: 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836AD53-EFB3-2C42-9A34-E1BE38717B59}"/>
              </a:ext>
            </a:extLst>
          </p:cNvPr>
          <p:cNvSpPr txBox="1"/>
          <p:nvPr/>
        </p:nvSpPr>
        <p:spPr>
          <a:xfrm>
            <a:off x="3906416" y="5153970"/>
            <a:ext cx="13949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A, C</a:t>
            </a:r>
          </a:p>
          <a:p>
            <a:r>
              <a:rPr lang="en-US" dirty="0"/>
              <a:t>Target: 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303D5A7-1C13-D14A-BF99-2AD5CB1815C6}"/>
              </a:ext>
            </a:extLst>
          </p:cNvPr>
          <p:cNvSpPr/>
          <p:nvPr/>
        </p:nvSpPr>
        <p:spPr>
          <a:xfrm>
            <a:off x="32759" y="937291"/>
            <a:ext cx="3993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Segmentation Accuracy Over Training Iterations</a:t>
            </a:r>
          </a:p>
        </p:txBody>
      </p:sp>
    </p:spTree>
    <p:extLst>
      <p:ext uri="{BB962C8B-B14F-4D97-AF65-F5344CB8AC3E}">
        <p14:creationId xmlns:p14="http://schemas.microsoft.com/office/powerpoint/2010/main" val="1125662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3E052-1E50-3A4B-B48E-FCA66A912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Undergraduate Researchers Make Difference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2F19B-E17C-7C43-AA5B-4DAF06D75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Immense contribution by undergraduate researchers</a:t>
            </a:r>
          </a:p>
          <a:p>
            <a:pPr lvl="1"/>
            <a:r>
              <a:rPr lang="en-US" sz="2000" dirty="0"/>
              <a:t>Currently </a:t>
            </a:r>
            <a:r>
              <a:rPr lang="en-US" sz="2000" b="1" dirty="0"/>
              <a:t>2 BS and 1 BS/MS students </a:t>
            </a:r>
            <a:r>
              <a:rPr lang="en-US" sz="2000" dirty="0"/>
              <a:t>doing independent research/capstone projects</a:t>
            </a:r>
          </a:p>
          <a:p>
            <a:pPr lvl="1"/>
            <a:r>
              <a:rPr lang="en-US" sz="2000" dirty="0"/>
              <a:t>Useful to have some </a:t>
            </a:r>
            <a:r>
              <a:rPr lang="en-US" sz="2000" b="1" dirty="0"/>
              <a:t>background in CV/ML/DL </a:t>
            </a:r>
            <a:r>
              <a:rPr lang="en-US" sz="2000" dirty="0"/>
              <a:t>(intro courses) and</a:t>
            </a:r>
            <a:r>
              <a:rPr lang="en-US" sz="2000" b="1" dirty="0"/>
              <a:t> coding skills </a:t>
            </a:r>
            <a:r>
              <a:rPr lang="en-US" sz="2000" dirty="0"/>
              <a:t>(</a:t>
            </a:r>
            <a:r>
              <a:rPr lang="en-US" sz="2000" dirty="0" err="1"/>
              <a:t>PyTorch</a:t>
            </a:r>
            <a:r>
              <a:rPr lang="en-US" sz="2000" dirty="0"/>
              <a:t> or other DL frameworks) but </a:t>
            </a:r>
            <a:r>
              <a:rPr lang="en-US" sz="2000" b="1" dirty="0"/>
              <a:t>not</a:t>
            </a:r>
            <a:r>
              <a:rPr lang="en-US" sz="2000" dirty="0"/>
              <a:t> absolutely necessary</a:t>
            </a:r>
            <a:endParaRPr lang="en-US" sz="1600" dirty="0"/>
          </a:p>
          <a:p>
            <a:pPr lvl="1"/>
            <a:r>
              <a:rPr lang="en-US" sz="2000" dirty="0"/>
              <a:t>Prior knowledge in medical imaging is </a:t>
            </a:r>
            <a:r>
              <a:rPr lang="en-US" sz="2000" b="1" dirty="0"/>
              <a:t>not</a:t>
            </a:r>
            <a:r>
              <a:rPr lang="en-US" sz="2000" dirty="0"/>
              <a:t> required</a:t>
            </a:r>
          </a:p>
          <a:p>
            <a:r>
              <a:rPr lang="en-US" sz="2400" dirty="0">
                <a:solidFill>
                  <a:srgbClr val="00A2FF"/>
                </a:solidFill>
              </a:rPr>
              <a:t>sjh95@pitt.edu</a:t>
            </a:r>
            <a:br>
              <a:rPr lang="en-US" sz="2400" dirty="0">
                <a:solidFill>
                  <a:srgbClr val="00A2FF"/>
                </a:solidFill>
              </a:rPr>
            </a:br>
            <a:r>
              <a:rPr lang="en-US" sz="2400" dirty="0">
                <a:solidFill>
                  <a:srgbClr val="00A2FF"/>
                </a:solidFill>
              </a:rPr>
              <a:t>5427 Sennott</a:t>
            </a:r>
            <a:br>
              <a:rPr lang="en-US" sz="2400" dirty="0">
                <a:solidFill>
                  <a:srgbClr val="00A2FF"/>
                </a:solidFill>
              </a:rPr>
            </a:br>
            <a:r>
              <a:rPr lang="en-US" sz="2400" dirty="0">
                <a:solidFill>
                  <a:srgbClr val="00A2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http://pitt.edu/~sjh95/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5649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2C6A8-2419-F949-B169-AE0843B1E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F3AC5-22BF-5C40-98E5-DEEEF854D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Brief list of questions in CV/ML and Medical Imaging answered by CV/ML methods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Current Projects</a:t>
            </a:r>
          </a:p>
          <a:p>
            <a:pPr lvl="1"/>
            <a:r>
              <a:rPr lang="en-US" dirty="0"/>
              <a:t>Computer vision problem</a:t>
            </a:r>
          </a:p>
          <a:p>
            <a:pPr lvl="2"/>
            <a:r>
              <a:rPr lang="en-US" dirty="0"/>
              <a:t>Domain Generalization</a:t>
            </a:r>
          </a:p>
          <a:p>
            <a:pPr lvl="2"/>
            <a:r>
              <a:rPr lang="en-US" dirty="0"/>
              <a:t>Undergraduate researcher contribution</a:t>
            </a:r>
          </a:p>
          <a:p>
            <a:pPr lvl="1"/>
            <a:r>
              <a:rPr lang="en-US" dirty="0"/>
              <a:t>Medical imaging problem</a:t>
            </a:r>
          </a:p>
          <a:p>
            <a:pPr lvl="2"/>
            <a:r>
              <a:rPr lang="en-US" dirty="0"/>
              <a:t>Led by an undergraduate researcher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080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F048790-0B52-4E8B-9308-69EC2CB6E1CF}"/>
              </a:ext>
            </a:extLst>
          </p:cNvPr>
          <p:cNvGrpSpPr/>
          <p:nvPr/>
        </p:nvGrpSpPr>
        <p:grpSpPr>
          <a:xfrm>
            <a:off x="348258" y="62508"/>
            <a:ext cx="1817162" cy="3381862"/>
            <a:chOff x="495300" y="88900"/>
            <a:chExt cx="2584410" cy="4809758"/>
          </a:xfrm>
        </p:grpSpPr>
        <p:sp>
          <p:nvSpPr>
            <p:cNvPr id="441" name="Line"/>
            <p:cNvSpPr/>
            <p:nvPr/>
          </p:nvSpPr>
          <p:spPr>
            <a:xfrm flipV="1">
              <a:off x="2979641" y="4180338"/>
              <a:ext cx="12665" cy="718320"/>
            </a:xfrm>
            <a:prstGeom prst="line">
              <a:avLst/>
            </a:prstGeom>
            <a:ln w="50800">
              <a:solidFill>
                <a:schemeClr val="accent1">
                  <a:lumOff val="16847"/>
                </a:schemeClr>
              </a:solidFill>
              <a:prstDash val="sysDot"/>
              <a:miter lim="400000"/>
            </a:ln>
          </p:spPr>
          <p:txBody>
            <a:bodyPr lIns="35719" tIns="35719" rIns="35719" bIns="35719" anchor="ctr"/>
            <a:lstStyle/>
            <a:p>
              <a:pPr algn="ctr" defTabSz="410751" hangingPunct="0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 kern="0">
                <a:solidFill>
                  <a:srgbClr val="FFFFFF"/>
                </a:solidFill>
                <a:latin typeface="Gill Sans Nova Light"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A131FAB-7C67-494E-98E5-5D5049BFA547}"/>
                </a:ext>
              </a:extLst>
            </p:cNvPr>
            <p:cNvGrpSpPr/>
            <p:nvPr/>
          </p:nvGrpSpPr>
          <p:grpSpPr>
            <a:xfrm>
              <a:off x="495300" y="88900"/>
              <a:ext cx="2584410" cy="4327117"/>
              <a:chOff x="495300" y="88900"/>
              <a:chExt cx="2584410" cy="4327117"/>
            </a:xfrm>
          </p:grpSpPr>
          <p:sp>
            <p:nvSpPr>
              <p:cNvPr id="442" name="VISUAL RELATIONSHIP…"/>
              <p:cNvSpPr txBox="1"/>
              <p:nvPr/>
            </p:nvSpPr>
            <p:spPr>
              <a:xfrm>
                <a:off x="495300" y="3342948"/>
                <a:ext cx="2584410" cy="107306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5719" tIns="35719" rIns="35719" bIns="35719" anchor="ctr">
                <a:spAutoFit/>
              </a:bodyPr>
              <a:lstStyle/>
              <a:p>
                <a:pPr defTabSz="410751" hangingPunct="0">
                  <a:defRPr sz="2100" b="0"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  <a:r>
                  <a:rPr lang="en-US" sz="1477" kern="0" dirty="0">
                    <a:gradFill>
                      <a:gsLst>
                        <a:gs pos="0">
                          <a:srgbClr val="000000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atin typeface="Gill Sans Light"/>
                    <a:cs typeface="Gill Sans Light"/>
                    <a:sym typeface="Gill Sans Light"/>
                  </a:rPr>
                  <a:t>Can we </a:t>
                </a:r>
                <a:r>
                  <a:rPr lang="en-US" sz="1480" b="1" dirty="0">
                    <a:solidFill>
                      <a:srgbClr val="0052A4"/>
                    </a:solidFill>
                    <a:latin typeface="Gill Sans Nova Light"/>
                    <a:ea typeface="Helvetica Neue Medium"/>
                    <a:cs typeface="Helvetica Neue Medium"/>
                    <a:sym typeface="Gill Sans Light"/>
                  </a:rPr>
                  <a:t>detect</a:t>
                </a:r>
                <a:r>
                  <a:rPr lang="en-US" sz="1477" kern="0" dirty="0">
                    <a:gradFill>
                      <a:gsLst>
                        <a:gs pos="0">
                          <a:srgbClr val="000000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atin typeface="Gill Sans Light"/>
                    <a:cs typeface="Gill Sans Light"/>
                    <a:sym typeface="Gill Sans Light"/>
                  </a:rPr>
                  <a:t> </a:t>
                </a:r>
                <a:r>
                  <a:rPr lang="en-US" sz="1480" dirty="0">
                    <a:latin typeface="Gill Sans Nova Light"/>
                    <a:ea typeface="Helvetica Neue Medium"/>
                    <a:cs typeface="Helvetica Neue Medium"/>
                  </a:rPr>
                  <a:t>how</a:t>
                </a:r>
                <a:r>
                  <a:rPr lang="en-US" sz="1477" kern="0" dirty="0">
                    <a:gradFill>
                      <a:gsLst>
                        <a:gs pos="0">
                          <a:srgbClr val="000000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atin typeface="Gill Sans Light"/>
                    <a:cs typeface="Gill Sans Light"/>
                    <a:sym typeface="Gill Sans Light"/>
                  </a:rPr>
                  <a:t> objects are visually related in image?</a:t>
                </a:r>
                <a:endParaRPr sz="1477" kern="0" dirty="0">
                  <a:gradFill>
                    <a:gsLst>
                      <a:gs pos="0">
                        <a:srgbClr val="000000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atin typeface="Gill Sans Light"/>
                  <a:cs typeface="Gill Sans Light"/>
                  <a:sym typeface="Gill Sans Light"/>
                </a:endParaRPr>
              </a:p>
            </p:txBody>
          </p:sp>
          <p:sp>
            <p:nvSpPr>
              <p:cNvPr id="443" name="Rectangle"/>
              <p:cNvSpPr/>
              <p:nvPr/>
            </p:nvSpPr>
            <p:spPr>
              <a:xfrm>
                <a:off x="495300" y="88900"/>
                <a:ext cx="2578100" cy="3225800"/>
              </a:xfrm>
              <a:prstGeom prst="roundRect">
                <a:avLst>
                  <a:gd name="adj" fmla="val 0"/>
                </a:avLst>
              </a:prstGeom>
              <a:solidFill>
                <a:srgbClr val="F7FCF3"/>
              </a:solidFill>
              <a:ln w="12700">
                <a:miter lim="400000"/>
              </a:ln>
              <a:effectLst>
                <a:outerShdw blurRad="127000" dist="76200" dir="2700000" rotWithShape="0">
                  <a:srgbClr val="000000">
                    <a:alpha val="75000"/>
                  </a:srgbClr>
                </a:outerShdw>
              </a:effectLst>
            </p:spPr>
            <p:txBody>
              <a:bodyPr lIns="35719" tIns="35719" rIns="35719" bIns="35719" anchor="ctr"/>
              <a:lstStyle/>
              <a:p>
                <a:pPr algn="ctr" defTabSz="410751" hangingPunct="0"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547" kern="0">
                  <a:solidFill>
                    <a:srgbClr val="FFFFFF"/>
                  </a:solidFill>
                  <a:latin typeface="Gill Sans Nova Light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47" name="Line"/>
              <p:cNvSpPr/>
              <p:nvPr/>
            </p:nvSpPr>
            <p:spPr>
              <a:xfrm>
                <a:off x="2422873" y="4253549"/>
                <a:ext cx="556768" cy="19120"/>
              </a:xfrm>
              <a:prstGeom prst="line">
                <a:avLst/>
              </a:prstGeom>
              <a:ln w="50800">
                <a:solidFill>
                  <a:schemeClr val="accent1">
                    <a:lumOff val="16847"/>
                  </a:schemeClr>
                </a:solidFill>
                <a:prstDash val="sysDot"/>
                <a:miter lim="400000"/>
                <a:headEnd type="oval"/>
              </a:ln>
            </p:spPr>
            <p:txBody>
              <a:bodyPr lIns="35719" tIns="35719" rIns="35719" bIns="35719" anchor="ctr"/>
              <a:lstStyle/>
              <a:p>
                <a:pPr algn="ctr" defTabSz="410751" hangingPunct="0"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547" kern="0">
                  <a:solidFill>
                    <a:srgbClr val="FFFFFF"/>
                  </a:solidFill>
                  <a:latin typeface="Gill Sans Nova Light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pic>
            <p:nvPicPr>
              <p:cNvPr id="463" name="visrel2.png" descr="visrel2.png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>
              <a:xfrm>
                <a:off x="723900" y="2366682"/>
                <a:ext cx="2095500" cy="986118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64" name="visrel1.png" descr="visrel1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300" y="136443"/>
                <a:ext cx="2310398" cy="2251157"/>
              </a:xfrm>
              <a:prstGeom prst="rect">
                <a:avLst/>
              </a:prstGeom>
              <a:ln w="12700">
                <a:miter lim="400000"/>
              </a:ln>
            </p:spPr>
          </p:pic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82F508B-AFCA-40E4-8313-BF1D26B8EFA1}"/>
              </a:ext>
            </a:extLst>
          </p:cNvPr>
          <p:cNvGrpSpPr/>
          <p:nvPr/>
        </p:nvGrpSpPr>
        <p:grpSpPr>
          <a:xfrm>
            <a:off x="187523" y="3159779"/>
            <a:ext cx="8907997" cy="550247"/>
            <a:chOff x="266699" y="4493908"/>
            <a:chExt cx="12669151" cy="782573"/>
          </a:xfrm>
        </p:grpSpPr>
        <p:sp>
          <p:nvSpPr>
            <p:cNvPr id="445" name="Robot"/>
            <p:cNvSpPr/>
            <p:nvPr/>
          </p:nvSpPr>
          <p:spPr>
            <a:xfrm>
              <a:off x="266699" y="4501780"/>
              <a:ext cx="518422" cy="774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7636" y="0"/>
                  </a:moveTo>
                  <a:cubicBezTo>
                    <a:pt x="7308" y="0"/>
                    <a:pt x="7042" y="178"/>
                    <a:pt x="7042" y="398"/>
                  </a:cubicBezTo>
                  <a:lnTo>
                    <a:pt x="7042" y="1269"/>
                  </a:lnTo>
                  <a:cubicBezTo>
                    <a:pt x="7042" y="1360"/>
                    <a:pt x="6932" y="1434"/>
                    <a:pt x="6796" y="1434"/>
                  </a:cubicBezTo>
                  <a:lnTo>
                    <a:pt x="6444" y="1434"/>
                  </a:lnTo>
                  <a:cubicBezTo>
                    <a:pt x="6308" y="1434"/>
                    <a:pt x="6197" y="1509"/>
                    <a:pt x="6197" y="1600"/>
                  </a:cubicBezTo>
                  <a:lnTo>
                    <a:pt x="6197" y="2450"/>
                  </a:lnTo>
                  <a:cubicBezTo>
                    <a:pt x="6197" y="2541"/>
                    <a:pt x="6308" y="2614"/>
                    <a:pt x="6444" y="2614"/>
                  </a:cubicBezTo>
                  <a:lnTo>
                    <a:pt x="6796" y="2614"/>
                  </a:lnTo>
                  <a:cubicBezTo>
                    <a:pt x="6932" y="2614"/>
                    <a:pt x="7042" y="2688"/>
                    <a:pt x="7042" y="2779"/>
                  </a:cubicBezTo>
                  <a:lnTo>
                    <a:pt x="7042" y="4048"/>
                  </a:lnTo>
                  <a:lnTo>
                    <a:pt x="4708" y="4048"/>
                  </a:lnTo>
                  <a:cubicBezTo>
                    <a:pt x="4373" y="4048"/>
                    <a:pt x="4102" y="4230"/>
                    <a:pt x="4102" y="4455"/>
                  </a:cubicBezTo>
                  <a:lnTo>
                    <a:pt x="4102" y="5592"/>
                  </a:lnTo>
                  <a:lnTo>
                    <a:pt x="3470" y="5592"/>
                  </a:lnTo>
                  <a:lnTo>
                    <a:pt x="3470" y="5197"/>
                  </a:lnTo>
                  <a:cubicBezTo>
                    <a:pt x="3470" y="5006"/>
                    <a:pt x="3238" y="4850"/>
                    <a:pt x="2952" y="4850"/>
                  </a:cubicBezTo>
                  <a:lnTo>
                    <a:pt x="575" y="4850"/>
                  </a:lnTo>
                  <a:cubicBezTo>
                    <a:pt x="289" y="4850"/>
                    <a:pt x="57" y="5006"/>
                    <a:pt x="57" y="5197"/>
                  </a:cubicBezTo>
                  <a:lnTo>
                    <a:pt x="57" y="9364"/>
                  </a:lnTo>
                  <a:cubicBezTo>
                    <a:pt x="57" y="9530"/>
                    <a:pt x="233" y="9669"/>
                    <a:pt x="464" y="9703"/>
                  </a:cubicBezTo>
                  <a:lnTo>
                    <a:pt x="464" y="10395"/>
                  </a:lnTo>
                  <a:cubicBezTo>
                    <a:pt x="233" y="10429"/>
                    <a:pt x="57" y="10568"/>
                    <a:pt x="57" y="10734"/>
                  </a:cubicBezTo>
                  <a:lnTo>
                    <a:pt x="57" y="13326"/>
                  </a:lnTo>
                  <a:cubicBezTo>
                    <a:pt x="57" y="13518"/>
                    <a:pt x="290" y="13672"/>
                    <a:pt x="575" y="13672"/>
                  </a:cubicBezTo>
                  <a:lnTo>
                    <a:pt x="771" y="13672"/>
                  </a:lnTo>
                  <a:lnTo>
                    <a:pt x="117" y="14205"/>
                  </a:lnTo>
                  <a:cubicBezTo>
                    <a:pt x="10" y="14293"/>
                    <a:pt x="-27" y="14412"/>
                    <a:pt x="19" y="14521"/>
                  </a:cubicBezTo>
                  <a:lnTo>
                    <a:pt x="480" y="15614"/>
                  </a:lnTo>
                  <a:cubicBezTo>
                    <a:pt x="506" y="15676"/>
                    <a:pt x="590" y="15719"/>
                    <a:pt x="686" y="15719"/>
                  </a:cubicBezTo>
                  <a:lnTo>
                    <a:pt x="1020" y="15719"/>
                  </a:lnTo>
                  <a:cubicBezTo>
                    <a:pt x="1138" y="15719"/>
                    <a:pt x="1234" y="15655"/>
                    <a:pt x="1234" y="15576"/>
                  </a:cubicBezTo>
                  <a:lnTo>
                    <a:pt x="1234" y="14788"/>
                  </a:lnTo>
                  <a:cubicBezTo>
                    <a:pt x="1234" y="14591"/>
                    <a:pt x="1472" y="14431"/>
                    <a:pt x="1765" y="14431"/>
                  </a:cubicBezTo>
                  <a:cubicBezTo>
                    <a:pt x="2058" y="14431"/>
                    <a:pt x="2293" y="14591"/>
                    <a:pt x="2293" y="14788"/>
                  </a:cubicBezTo>
                  <a:lnTo>
                    <a:pt x="2293" y="15576"/>
                  </a:lnTo>
                  <a:cubicBezTo>
                    <a:pt x="2293" y="15655"/>
                    <a:pt x="2389" y="15719"/>
                    <a:pt x="2507" y="15719"/>
                  </a:cubicBezTo>
                  <a:lnTo>
                    <a:pt x="2842" y="15719"/>
                  </a:lnTo>
                  <a:cubicBezTo>
                    <a:pt x="2937" y="15719"/>
                    <a:pt x="3022" y="15676"/>
                    <a:pt x="3048" y="15614"/>
                  </a:cubicBezTo>
                  <a:lnTo>
                    <a:pt x="3508" y="14521"/>
                  </a:lnTo>
                  <a:cubicBezTo>
                    <a:pt x="3554" y="14412"/>
                    <a:pt x="3518" y="14293"/>
                    <a:pt x="3410" y="14205"/>
                  </a:cubicBezTo>
                  <a:lnTo>
                    <a:pt x="2756" y="13672"/>
                  </a:lnTo>
                  <a:lnTo>
                    <a:pt x="2952" y="13672"/>
                  </a:lnTo>
                  <a:cubicBezTo>
                    <a:pt x="3238" y="13672"/>
                    <a:pt x="3470" y="13518"/>
                    <a:pt x="3470" y="13326"/>
                  </a:cubicBezTo>
                  <a:lnTo>
                    <a:pt x="3470" y="10734"/>
                  </a:lnTo>
                  <a:cubicBezTo>
                    <a:pt x="3470" y="10568"/>
                    <a:pt x="3297" y="10429"/>
                    <a:pt x="3065" y="10395"/>
                  </a:cubicBezTo>
                  <a:lnTo>
                    <a:pt x="3065" y="9703"/>
                  </a:lnTo>
                  <a:cubicBezTo>
                    <a:pt x="3297" y="9669"/>
                    <a:pt x="3470" y="9530"/>
                    <a:pt x="3470" y="9364"/>
                  </a:cubicBezTo>
                  <a:lnTo>
                    <a:pt x="3470" y="7843"/>
                  </a:lnTo>
                  <a:lnTo>
                    <a:pt x="4102" y="7843"/>
                  </a:lnTo>
                  <a:lnTo>
                    <a:pt x="4102" y="13265"/>
                  </a:lnTo>
                  <a:cubicBezTo>
                    <a:pt x="4102" y="13490"/>
                    <a:pt x="4373" y="13672"/>
                    <a:pt x="4708" y="13672"/>
                  </a:cubicBezTo>
                  <a:lnTo>
                    <a:pt x="5367" y="13672"/>
                  </a:lnTo>
                  <a:lnTo>
                    <a:pt x="5367" y="19636"/>
                  </a:lnTo>
                  <a:cubicBezTo>
                    <a:pt x="5367" y="19764"/>
                    <a:pt x="5302" y="19890"/>
                    <a:pt x="5186" y="19992"/>
                  </a:cubicBezTo>
                  <a:lnTo>
                    <a:pt x="4326" y="20751"/>
                  </a:lnTo>
                  <a:cubicBezTo>
                    <a:pt x="4210" y="20853"/>
                    <a:pt x="4145" y="20979"/>
                    <a:pt x="4145" y="21107"/>
                  </a:cubicBezTo>
                  <a:lnTo>
                    <a:pt x="4145" y="21327"/>
                  </a:lnTo>
                  <a:cubicBezTo>
                    <a:pt x="4145" y="21477"/>
                    <a:pt x="4328" y="21600"/>
                    <a:pt x="4552" y="21600"/>
                  </a:cubicBezTo>
                  <a:lnTo>
                    <a:pt x="9040" y="21600"/>
                  </a:lnTo>
                  <a:cubicBezTo>
                    <a:pt x="9264" y="21600"/>
                    <a:pt x="9447" y="21477"/>
                    <a:pt x="9447" y="21327"/>
                  </a:cubicBezTo>
                  <a:lnTo>
                    <a:pt x="9447" y="13672"/>
                  </a:lnTo>
                  <a:lnTo>
                    <a:pt x="12099" y="13672"/>
                  </a:lnTo>
                  <a:lnTo>
                    <a:pt x="12099" y="21327"/>
                  </a:lnTo>
                  <a:cubicBezTo>
                    <a:pt x="12099" y="21477"/>
                    <a:pt x="12282" y="21600"/>
                    <a:pt x="12506" y="21600"/>
                  </a:cubicBezTo>
                  <a:lnTo>
                    <a:pt x="16994" y="21600"/>
                  </a:lnTo>
                  <a:cubicBezTo>
                    <a:pt x="17218" y="21600"/>
                    <a:pt x="17399" y="21477"/>
                    <a:pt x="17399" y="21327"/>
                  </a:cubicBezTo>
                  <a:lnTo>
                    <a:pt x="17399" y="21107"/>
                  </a:lnTo>
                  <a:cubicBezTo>
                    <a:pt x="17399" y="20979"/>
                    <a:pt x="17336" y="20853"/>
                    <a:pt x="17220" y="20751"/>
                  </a:cubicBezTo>
                  <a:lnTo>
                    <a:pt x="16357" y="19992"/>
                  </a:lnTo>
                  <a:cubicBezTo>
                    <a:pt x="16241" y="19890"/>
                    <a:pt x="16179" y="19764"/>
                    <a:pt x="16179" y="19636"/>
                  </a:cubicBezTo>
                  <a:lnTo>
                    <a:pt x="16179" y="13672"/>
                  </a:lnTo>
                  <a:lnTo>
                    <a:pt x="16838" y="13672"/>
                  </a:lnTo>
                  <a:cubicBezTo>
                    <a:pt x="17173" y="13672"/>
                    <a:pt x="17444" y="13490"/>
                    <a:pt x="17444" y="13265"/>
                  </a:cubicBezTo>
                  <a:lnTo>
                    <a:pt x="17444" y="7843"/>
                  </a:lnTo>
                  <a:lnTo>
                    <a:pt x="18075" y="7843"/>
                  </a:lnTo>
                  <a:lnTo>
                    <a:pt x="18075" y="9364"/>
                  </a:lnTo>
                  <a:cubicBezTo>
                    <a:pt x="18075" y="9530"/>
                    <a:pt x="18249" y="9669"/>
                    <a:pt x="18480" y="9703"/>
                  </a:cubicBezTo>
                  <a:lnTo>
                    <a:pt x="18480" y="10395"/>
                  </a:lnTo>
                  <a:cubicBezTo>
                    <a:pt x="18249" y="10429"/>
                    <a:pt x="18075" y="10568"/>
                    <a:pt x="18075" y="10734"/>
                  </a:cubicBezTo>
                  <a:lnTo>
                    <a:pt x="18075" y="13326"/>
                  </a:lnTo>
                  <a:cubicBezTo>
                    <a:pt x="18075" y="13518"/>
                    <a:pt x="18308" y="13672"/>
                    <a:pt x="18594" y="13672"/>
                  </a:cubicBezTo>
                  <a:lnTo>
                    <a:pt x="18790" y="13672"/>
                  </a:lnTo>
                  <a:lnTo>
                    <a:pt x="18136" y="14205"/>
                  </a:lnTo>
                  <a:cubicBezTo>
                    <a:pt x="18028" y="14293"/>
                    <a:pt x="17991" y="14412"/>
                    <a:pt x="18038" y="14521"/>
                  </a:cubicBezTo>
                  <a:lnTo>
                    <a:pt x="18498" y="15614"/>
                  </a:lnTo>
                  <a:cubicBezTo>
                    <a:pt x="18524" y="15676"/>
                    <a:pt x="18609" y="15719"/>
                    <a:pt x="18704" y="15719"/>
                  </a:cubicBezTo>
                  <a:lnTo>
                    <a:pt x="19039" y="15719"/>
                  </a:lnTo>
                  <a:cubicBezTo>
                    <a:pt x="19157" y="15719"/>
                    <a:pt x="19250" y="15655"/>
                    <a:pt x="19250" y="15576"/>
                  </a:cubicBezTo>
                  <a:lnTo>
                    <a:pt x="19250" y="14788"/>
                  </a:lnTo>
                  <a:cubicBezTo>
                    <a:pt x="19250" y="14591"/>
                    <a:pt x="19488" y="14431"/>
                    <a:pt x="19781" y="14431"/>
                  </a:cubicBezTo>
                  <a:cubicBezTo>
                    <a:pt x="20074" y="14431"/>
                    <a:pt x="20312" y="14591"/>
                    <a:pt x="20312" y="14788"/>
                  </a:cubicBezTo>
                  <a:lnTo>
                    <a:pt x="20312" y="15576"/>
                  </a:lnTo>
                  <a:cubicBezTo>
                    <a:pt x="20312" y="15655"/>
                    <a:pt x="20408" y="15719"/>
                    <a:pt x="20525" y="15719"/>
                  </a:cubicBezTo>
                  <a:lnTo>
                    <a:pt x="20860" y="15719"/>
                  </a:lnTo>
                  <a:cubicBezTo>
                    <a:pt x="20955" y="15719"/>
                    <a:pt x="21038" y="15676"/>
                    <a:pt x="21064" y="15614"/>
                  </a:cubicBezTo>
                  <a:lnTo>
                    <a:pt x="21527" y="14521"/>
                  </a:lnTo>
                  <a:cubicBezTo>
                    <a:pt x="21573" y="14412"/>
                    <a:pt x="21536" y="14293"/>
                    <a:pt x="21429" y="14205"/>
                  </a:cubicBezTo>
                  <a:lnTo>
                    <a:pt x="20775" y="13672"/>
                  </a:lnTo>
                  <a:lnTo>
                    <a:pt x="20971" y="13672"/>
                  </a:lnTo>
                  <a:cubicBezTo>
                    <a:pt x="21256" y="13672"/>
                    <a:pt x="21489" y="13518"/>
                    <a:pt x="21489" y="13326"/>
                  </a:cubicBezTo>
                  <a:lnTo>
                    <a:pt x="21489" y="10734"/>
                  </a:lnTo>
                  <a:cubicBezTo>
                    <a:pt x="21489" y="10568"/>
                    <a:pt x="21313" y="10429"/>
                    <a:pt x="21081" y="10395"/>
                  </a:cubicBezTo>
                  <a:lnTo>
                    <a:pt x="21081" y="9703"/>
                  </a:lnTo>
                  <a:cubicBezTo>
                    <a:pt x="21313" y="9669"/>
                    <a:pt x="21489" y="9530"/>
                    <a:pt x="21489" y="9364"/>
                  </a:cubicBezTo>
                  <a:lnTo>
                    <a:pt x="21489" y="5197"/>
                  </a:lnTo>
                  <a:cubicBezTo>
                    <a:pt x="21489" y="5006"/>
                    <a:pt x="21256" y="4850"/>
                    <a:pt x="20971" y="4850"/>
                  </a:cubicBezTo>
                  <a:lnTo>
                    <a:pt x="18594" y="4850"/>
                  </a:lnTo>
                  <a:cubicBezTo>
                    <a:pt x="18308" y="4850"/>
                    <a:pt x="18075" y="5006"/>
                    <a:pt x="18075" y="5197"/>
                  </a:cubicBezTo>
                  <a:lnTo>
                    <a:pt x="18075" y="5592"/>
                  </a:lnTo>
                  <a:lnTo>
                    <a:pt x="17444" y="5592"/>
                  </a:lnTo>
                  <a:lnTo>
                    <a:pt x="17444" y="4455"/>
                  </a:lnTo>
                  <a:cubicBezTo>
                    <a:pt x="17444" y="4230"/>
                    <a:pt x="17173" y="4048"/>
                    <a:pt x="16838" y="4048"/>
                  </a:cubicBezTo>
                  <a:lnTo>
                    <a:pt x="14503" y="4048"/>
                  </a:lnTo>
                  <a:lnTo>
                    <a:pt x="14503" y="2779"/>
                  </a:lnTo>
                  <a:cubicBezTo>
                    <a:pt x="14503" y="2688"/>
                    <a:pt x="14614" y="2614"/>
                    <a:pt x="14750" y="2614"/>
                  </a:cubicBezTo>
                  <a:lnTo>
                    <a:pt x="15102" y="2614"/>
                  </a:lnTo>
                  <a:cubicBezTo>
                    <a:pt x="15238" y="2614"/>
                    <a:pt x="15349" y="2541"/>
                    <a:pt x="15349" y="2450"/>
                  </a:cubicBezTo>
                  <a:lnTo>
                    <a:pt x="15349" y="1600"/>
                  </a:lnTo>
                  <a:cubicBezTo>
                    <a:pt x="15349" y="1509"/>
                    <a:pt x="15238" y="1434"/>
                    <a:pt x="15102" y="1434"/>
                  </a:cubicBezTo>
                  <a:lnTo>
                    <a:pt x="14750" y="1434"/>
                  </a:lnTo>
                  <a:cubicBezTo>
                    <a:pt x="14614" y="1434"/>
                    <a:pt x="14503" y="1360"/>
                    <a:pt x="14503" y="1269"/>
                  </a:cubicBezTo>
                  <a:lnTo>
                    <a:pt x="14503" y="398"/>
                  </a:lnTo>
                  <a:cubicBezTo>
                    <a:pt x="14503" y="178"/>
                    <a:pt x="14238" y="0"/>
                    <a:pt x="13910" y="0"/>
                  </a:cubicBezTo>
                  <a:lnTo>
                    <a:pt x="7636" y="0"/>
                  </a:lnTo>
                  <a:close/>
                  <a:moveTo>
                    <a:pt x="9228" y="1434"/>
                  </a:moveTo>
                  <a:cubicBezTo>
                    <a:pt x="9713" y="1434"/>
                    <a:pt x="10106" y="1700"/>
                    <a:pt x="10106" y="2025"/>
                  </a:cubicBezTo>
                  <a:cubicBezTo>
                    <a:pt x="10106" y="2350"/>
                    <a:pt x="9713" y="2614"/>
                    <a:pt x="9228" y="2614"/>
                  </a:cubicBezTo>
                  <a:cubicBezTo>
                    <a:pt x="8743" y="2614"/>
                    <a:pt x="8351" y="2350"/>
                    <a:pt x="8351" y="2025"/>
                  </a:cubicBezTo>
                  <a:cubicBezTo>
                    <a:pt x="8351" y="1700"/>
                    <a:pt x="8743" y="1434"/>
                    <a:pt x="9228" y="1434"/>
                  </a:cubicBezTo>
                  <a:close/>
                  <a:moveTo>
                    <a:pt x="12317" y="1434"/>
                  </a:moveTo>
                  <a:cubicBezTo>
                    <a:pt x="12802" y="1434"/>
                    <a:pt x="13195" y="1700"/>
                    <a:pt x="13195" y="2025"/>
                  </a:cubicBezTo>
                  <a:cubicBezTo>
                    <a:pt x="13195" y="2350"/>
                    <a:pt x="12802" y="2614"/>
                    <a:pt x="12317" y="2614"/>
                  </a:cubicBezTo>
                  <a:cubicBezTo>
                    <a:pt x="11832" y="2614"/>
                    <a:pt x="11440" y="2350"/>
                    <a:pt x="11440" y="2025"/>
                  </a:cubicBezTo>
                  <a:cubicBezTo>
                    <a:pt x="11440" y="1700"/>
                    <a:pt x="11832" y="1434"/>
                    <a:pt x="12317" y="1434"/>
                  </a:cubicBezTo>
                  <a:close/>
                  <a:moveTo>
                    <a:pt x="8091" y="5474"/>
                  </a:moveTo>
                  <a:lnTo>
                    <a:pt x="13454" y="5474"/>
                  </a:lnTo>
                  <a:lnTo>
                    <a:pt x="13454" y="7795"/>
                  </a:lnTo>
                  <a:lnTo>
                    <a:pt x="8091" y="7795"/>
                  </a:lnTo>
                  <a:lnTo>
                    <a:pt x="8091" y="5474"/>
                  </a:lnTo>
                  <a:close/>
                  <a:moveTo>
                    <a:pt x="8688" y="8716"/>
                  </a:moveTo>
                  <a:cubicBezTo>
                    <a:pt x="9016" y="8716"/>
                    <a:pt x="9281" y="8895"/>
                    <a:pt x="9281" y="9116"/>
                  </a:cubicBezTo>
                  <a:cubicBezTo>
                    <a:pt x="9281" y="9336"/>
                    <a:pt x="9016" y="9514"/>
                    <a:pt x="8688" y="9514"/>
                  </a:cubicBezTo>
                  <a:cubicBezTo>
                    <a:pt x="8359" y="9514"/>
                    <a:pt x="8091" y="9336"/>
                    <a:pt x="8091" y="9116"/>
                  </a:cubicBezTo>
                  <a:cubicBezTo>
                    <a:pt x="8091" y="8895"/>
                    <a:pt x="8359" y="8716"/>
                    <a:pt x="8688" y="8716"/>
                  </a:cubicBezTo>
                  <a:close/>
                  <a:moveTo>
                    <a:pt x="10773" y="8716"/>
                  </a:moveTo>
                  <a:cubicBezTo>
                    <a:pt x="11102" y="8716"/>
                    <a:pt x="11369" y="8895"/>
                    <a:pt x="11369" y="9116"/>
                  </a:cubicBezTo>
                  <a:cubicBezTo>
                    <a:pt x="11369" y="9336"/>
                    <a:pt x="11102" y="9514"/>
                    <a:pt x="10773" y="9514"/>
                  </a:cubicBezTo>
                  <a:cubicBezTo>
                    <a:pt x="10444" y="9514"/>
                    <a:pt x="10177" y="9336"/>
                    <a:pt x="10177" y="9116"/>
                  </a:cubicBezTo>
                  <a:cubicBezTo>
                    <a:pt x="10177" y="8895"/>
                    <a:pt x="10444" y="8716"/>
                    <a:pt x="10773" y="8716"/>
                  </a:cubicBezTo>
                  <a:close/>
                  <a:moveTo>
                    <a:pt x="12858" y="8716"/>
                  </a:moveTo>
                  <a:cubicBezTo>
                    <a:pt x="13187" y="8716"/>
                    <a:pt x="13454" y="8895"/>
                    <a:pt x="13454" y="9116"/>
                  </a:cubicBezTo>
                  <a:cubicBezTo>
                    <a:pt x="13454" y="9336"/>
                    <a:pt x="13187" y="9514"/>
                    <a:pt x="12858" y="9514"/>
                  </a:cubicBezTo>
                  <a:cubicBezTo>
                    <a:pt x="12530" y="9514"/>
                    <a:pt x="12265" y="9336"/>
                    <a:pt x="12265" y="9116"/>
                  </a:cubicBezTo>
                  <a:cubicBezTo>
                    <a:pt x="12265" y="8895"/>
                    <a:pt x="12530" y="8716"/>
                    <a:pt x="12858" y="8716"/>
                  </a:cubicBezTo>
                  <a:close/>
                  <a:moveTo>
                    <a:pt x="10773" y="10277"/>
                  </a:moveTo>
                  <a:cubicBezTo>
                    <a:pt x="11801" y="10277"/>
                    <a:pt x="12768" y="10545"/>
                    <a:pt x="13495" y="11033"/>
                  </a:cubicBezTo>
                  <a:lnTo>
                    <a:pt x="11917" y="12093"/>
                  </a:lnTo>
                  <a:cubicBezTo>
                    <a:pt x="11612" y="11888"/>
                    <a:pt x="11205" y="11774"/>
                    <a:pt x="10773" y="11774"/>
                  </a:cubicBezTo>
                  <a:cubicBezTo>
                    <a:pt x="10341" y="11774"/>
                    <a:pt x="9934" y="11888"/>
                    <a:pt x="9628" y="12093"/>
                  </a:cubicBezTo>
                  <a:lnTo>
                    <a:pt x="8051" y="11033"/>
                  </a:lnTo>
                  <a:cubicBezTo>
                    <a:pt x="8778" y="10545"/>
                    <a:pt x="9745" y="10277"/>
                    <a:pt x="10773" y="10277"/>
                  </a:cubicBezTo>
                  <a:close/>
                </a:path>
              </a:pathLst>
            </a:custGeom>
            <a:solidFill>
              <a:schemeClr val="accent1">
                <a:lumOff val="16847"/>
              </a:schemeClr>
            </a:solidFill>
            <a:ln w="12700">
              <a:miter lim="400000"/>
            </a:ln>
          </p:spPr>
          <p:txBody>
            <a:bodyPr lIns="35719" tIns="35719" rIns="35719" bIns="35719" anchor="ctr"/>
            <a:lstStyle/>
            <a:p>
              <a:pPr algn="ctr" defTabSz="410751" hangingPunct="0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 kern="0">
                <a:solidFill>
                  <a:srgbClr val="76D6FF"/>
                </a:solidFill>
                <a:latin typeface="Gill Sans Nova Light"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2462052-5B19-48AB-812E-11E95919CFF5}"/>
                </a:ext>
              </a:extLst>
            </p:cNvPr>
            <p:cNvGrpSpPr/>
            <p:nvPr/>
          </p:nvGrpSpPr>
          <p:grpSpPr>
            <a:xfrm>
              <a:off x="1016000" y="4493908"/>
              <a:ext cx="11919850" cy="775928"/>
              <a:chOff x="1016000" y="4493908"/>
              <a:chExt cx="11919850" cy="775928"/>
            </a:xfrm>
          </p:grpSpPr>
          <p:sp>
            <p:nvSpPr>
              <p:cNvPr id="444" name="Brain Front"/>
              <p:cNvSpPr/>
              <p:nvPr/>
            </p:nvSpPr>
            <p:spPr>
              <a:xfrm>
                <a:off x="12001500" y="4493908"/>
                <a:ext cx="934350" cy="7759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96" extrusionOk="0">
                    <a:moveTo>
                      <a:pt x="8302" y="9"/>
                    </a:moveTo>
                    <a:cubicBezTo>
                      <a:pt x="6982" y="101"/>
                      <a:pt x="5943" y="867"/>
                      <a:pt x="5256" y="1602"/>
                    </a:cubicBezTo>
                    <a:cubicBezTo>
                      <a:pt x="5021" y="1852"/>
                      <a:pt x="4829" y="2167"/>
                      <a:pt x="4726" y="2528"/>
                    </a:cubicBezTo>
                    <a:cubicBezTo>
                      <a:pt x="4627" y="2877"/>
                      <a:pt x="4605" y="3232"/>
                      <a:pt x="4671" y="3567"/>
                    </a:cubicBezTo>
                    <a:cubicBezTo>
                      <a:pt x="4747" y="3948"/>
                      <a:pt x="4927" y="4283"/>
                      <a:pt x="5162" y="4487"/>
                    </a:cubicBezTo>
                    <a:cubicBezTo>
                      <a:pt x="5228" y="4546"/>
                      <a:pt x="5327" y="4527"/>
                      <a:pt x="5370" y="4448"/>
                    </a:cubicBezTo>
                    <a:cubicBezTo>
                      <a:pt x="5730" y="3830"/>
                      <a:pt x="6309" y="3389"/>
                      <a:pt x="6844" y="3323"/>
                    </a:cubicBezTo>
                    <a:cubicBezTo>
                      <a:pt x="6925" y="3310"/>
                      <a:pt x="7003" y="3371"/>
                      <a:pt x="7024" y="3463"/>
                    </a:cubicBezTo>
                    <a:cubicBezTo>
                      <a:pt x="7052" y="3587"/>
                      <a:pt x="6985" y="3704"/>
                      <a:pt x="6881" y="3711"/>
                    </a:cubicBezTo>
                    <a:cubicBezTo>
                      <a:pt x="6434" y="3770"/>
                      <a:pt x="5949" y="4146"/>
                      <a:pt x="5638" y="4678"/>
                    </a:cubicBezTo>
                    <a:cubicBezTo>
                      <a:pt x="5431" y="5033"/>
                      <a:pt x="5343" y="5387"/>
                      <a:pt x="5392" y="5670"/>
                    </a:cubicBezTo>
                    <a:cubicBezTo>
                      <a:pt x="5409" y="5768"/>
                      <a:pt x="5375" y="5873"/>
                      <a:pt x="5293" y="5912"/>
                    </a:cubicBezTo>
                    <a:cubicBezTo>
                      <a:pt x="5272" y="5919"/>
                      <a:pt x="5256" y="5926"/>
                      <a:pt x="5234" y="5926"/>
                    </a:cubicBezTo>
                    <a:cubicBezTo>
                      <a:pt x="5157" y="5926"/>
                      <a:pt x="5091" y="5866"/>
                      <a:pt x="5075" y="5774"/>
                    </a:cubicBezTo>
                    <a:cubicBezTo>
                      <a:pt x="5037" y="5590"/>
                      <a:pt x="5043" y="5387"/>
                      <a:pt x="5087" y="5177"/>
                    </a:cubicBezTo>
                    <a:cubicBezTo>
                      <a:pt x="5114" y="5046"/>
                      <a:pt x="5071" y="4907"/>
                      <a:pt x="4978" y="4822"/>
                    </a:cubicBezTo>
                    <a:cubicBezTo>
                      <a:pt x="4672" y="4559"/>
                      <a:pt x="4443" y="4139"/>
                      <a:pt x="4350" y="3666"/>
                    </a:cubicBezTo>
                    <a:cubicBezTo>
                      <a:pt x="4323" y="3534"/>
                      <a:pt x="4306" y="3403"/>
                      <a:pt x="4306" y="3272"/>
                    </a:cubicBezTo>
                    <a:cubicBezTo>
                      <a:pt x="4301" y="3101"/>
                      <a:pt x="4175" y="2982"/>
                      <a:pt x="4038" y="3015"/>
                    </a:cubicBezTo>
                    <a:cubicBezTo>
                      <a:pt x="3503" y="3159"/>
                      <a:pt x="2363" y="3724"/>
                      <a:pt x="1332" y="5524"/>
                    </a:cubicBezTo>
                    <a:cubicBezTo>
                      <a:pt x="595" y="6917"/>
                      <a:pt x="279" y="8480"/>
                      <a:pt x="426" y="9302"/>
                    </a:cubicBezTo>
                    <a:cubicBezTo>
                      <a:pt x="443" y="9492"/>
                      <a:pt x="486" y="9670"/>
                      <a:pt x="541" y="9827"/>
                    </a:cubicBezTo>
                    <a:cubicBezTo>
                      <a:pt x="595" y="9978"/>
                      <a:pt x="748" y="10038"/>
                      <a:pt x="868" y="9953"/>
                    </a:cubicBezTo>
                    <a:cubicBezTo>
                      <a:pt x="1179" y="9729"/>
                      <a:pt x="1484" y="9624"/>
                      <a:pt x="1751" y="9585"/>
                    </a:cubicBezTo>
                    <a:cubicBezTo>
                      <a:pt x="2292" y="9500"/>
                      <a:pt x="2756" y="9664"/>
                      <a:pt x="3051" y="9815"/>
                    </a:cubicBezTo>
                    <a:cubicBezTo>
                      <a:pt x="3231" y="9907"/>
                      <a:pt x="3400" y="10019"/>
                      <a:pt x="3542" y="10144"/>
                    </a:cubicBezTo>
                    <a:cubicBezTo>
                      <a:pt x="3635" y="10222"/>
                      <a:pt x="3765" y="10190"/>
                      <a:pt x="3825" y="10072"/>
                    </a:cubicBezTo>
                    <a:cubicBezTo>
                      <a:pt x="3967" y="9789"/>
                      <a:pt x="4148" y="9553"/>
                      <a:pt x="4350" y="9382"/>
                    </a:cubicBezTo>
                    <a:cubicBezTo>
                      <a:pt x="4416" y="9329"/>
                      <a:pt x="4507" y="9328"/>
                      <a:pt x="4562" y="9400"/>
                    </a:cubicBezTo>
                    <a:cubicBezTo>
                      <a:pt x="4638" y="9492"/>
                      <a:pt x="4623" y="9638"/>
                      <a:pt x="4541" y="9704"/>
                    </a:cubicBezTo>
                    <a:cubicBezTo>
                      <a:pt x="4170" y="10006"/>
                      <a:pt x="3885" y="10617"/>
                      <a:pt x="3820" y="11260"/>
                    </a:cubicBezTo>
                    <a:cubicBezTo>
                      <a:pt x="3776" y="11687"/>
                      <a:pt x="3836" y="12056"/>
                      <a:pt x="3989" y="12273"/>
                    </a:cubicBezTo>
                    <a:cubicBezTo>
                      <a:pt x="4043" y="12351"/>
                      <a:pt x="4055" y="12463"/>
                      <a:pt x="4001" y="12542"/>
                    </a:cubicBezTo>
                    <a:cubicBezTo>
                      <a:pt x="3968" y="12588"/>
                      <a:pt x="3924" y="12607"/>
                      <a:pt x="3875" y="12607"/>
                    </a:cubicBezTo>
                    <a:cubicBezTo>
                      <a:pt x="3831" y="12607"/>
                      <a:pt x="3788" y="12588"/>
                      <a:pt x="3755" y="12542"/>
                    </a:cubicBezTo>
                    <a:cubicBezTo>
                      <a:pt x="3531" y="12239"/>
                      <a:pt x="3438" y="11766"/>
                      <a:pt x="3493" y="11207"/>
                    </a:cubicBezTo>
                    <a:cubicBezTo>
                      <a:pt x="3503" y="11102"/>
                      <a:pt x="3520" y="11004"/>
                      <a:pt x="3542" y="10899"/>
                    </a:cubicBezTo>
                    <a:cubicBezTo>
                      <a:pt x="3569" y="10774"/>
                      <a:pt x="3537" y="10635"/>
                      <a:pt x="3455" y="10550"/>
                    </a:cubicBezTo>
                    <a:cubicBezTo>
                      <a:pt x="3122" y="10202"/>
                      <a:pt x="2472" y="9868"/>
                      <a:pt x="1801" y="9973"/>
                    </a:cubicBezTo>
                    <a:cubicBezTo>
                      <a:pt x="1774" y="9980"/>
                      <a:pt x="1746" y="9979"/>
                      <a:pt x="1719" y="9985"/>
                    </a:cubicBezTo>
                    <a:cubicBezTo>
                      <a:pt x="1113" y="10110"/>
                      <a:pt x="606" y="10616"/>
                      <a:pt x="355" y="11299"/>
                    </a:cubicBezTo>
                    <a:cubicBezTo>
                      <a:pt x="126" y="11930"/>
                      <a:pt x="0" y="12621"/>
                      <a:pt x="0" y="13351"/>
                    </a:cubicBezTo>
                    <a:cubicBezTo>
                      <a:pt x="0" y="16287"/>
                      <a:pt x="2063" y="18664"/>
                      <a:pt x="4606" y="18664"/>
                    </a:cubicBezTo>
                    <a:cubicBezTo>
                      <a:pt x="5899" y="18664"/>
                      <a:pt x="7073" y="18046"/>
                      <a:pt x="7908" y="17054"/>
                    </a:cubicBezTo>
                    <a:cubicBezTo>
                      <a:pt x="7957" y="17002"/>
                      <a:pt x="7946" y="16897"/>
                      <a:pt x="7880" y="16851"/>
                    </a:cubicBezTo>
                    <a:cubicBezTo>
                      <a:pt x="7766" y="16772"/>
                      <a:pt x="7661" y="16687"/>
                      <a:pt x="7563" y="16595"/>
                    </a:cubicBezTo>
                    <a:cubicBezTo>
                      <a:pt x="7503" y="16535"/>
                      <a:pt x="7477" y="16425"/>
                      <a:pt x="7521" y="16340"/>
                    </a:cubicBezTo>
                    <a:cubicBezTo>
                      <a:pt x="7575" y="16228"/>
                      <a:pt x="7690" y="16208"/>
                      <a:pt x="7766" y="16280"/>
                    </a:cubicBezTo>
                    <a:cubicBezTo>
                      <a:pt x="7952" y="16471"/>
                      <a:pt x="8651" y="17023"/>
                      <a:pt x="9289" y="17030"/>
                    </a:cubicBezTo>
                    <a:cubicBezTo>
                      <a:pt x="10009" y="17036"/>
                      <a:pt x="10599" y="16305"/>
                      <a:pt x="10599" y="15412"/>
                    </a:cubicBezTo>
                    <a:cubicBezTo>
                      <a:pt x="10599" y="15228"/>
                      <a:pt x="10571" y="15051"/>
                      <a:pt x="10527" y="14886"/>
                    </a:cubicBezTo>
                    <a:cubicBezTo>
                      <a:pt x="10374" y="14453"/>
                      <a:pt x="10080" y="14139"/>
                      <a:pt x="9649" y="13942"/>
                    </a:cubicBezTo>
                    <a:cubicBezTo>
                      <a:pt x="8716" y="13515"/>
                      <a:pt x="7390" y="13783"/>
                      <a:pt x="6615" y="14256"/>
                    </a:cubicBezTo>
                    <a:cubicBezTo>
                      <a:pt x="5846" y="14722"/>
                      <a:pt x="5343" y="15578"/>
                      <a:pt x="5338" y="15584"/>
                    </a:cubicBezTo>
                    <a:lnTo>
                      <a:pt x="5310" y="15630"/>
                    </a:lnTo>
                    <a:cubicBezTo>
                      <a:pt x="5261" y="15715"/>
                      <a:pt x="5152" y="15722"/>
                      <a:pt x="5097" y="15630"/>
                    </a:cubicBezTo>
                    <a:lnTo>
                      <a:pt x="5070" y="15584"/>
                    </a:lnTo>
                    <a:cubicBezTo>
                      <a:pt x="4442" y="14527"/>
                      <a:pt x="2920" y="14106"/>
                      <a:pt x="2046" y="14736"/>
                    </a:cubicBezTo>
                    <a:cubicBezTo>
                      <a:pt x="1970" y="14789"/>
                      <a:pt x="1872" y="14768"/>
                      <a:pt x="1823" y="14683"/>
                    </a:cubicBezTo>
                    <a:cubicBezTo>
                      <a:pt x="1768" y="14591"/>
                      <a:pt x="1791" y="14461"/>
                      <a:pt x="1872" y="14402"/>
                    </a:cubicBezTo>
                    <a:cubicBezTo>
                      <a:pt x="2773" y="13738"/>
                      <a:pt x="4213" y="14026"/>
                      <a:pt x="5043" y="14946"/>
                    </a:cubicBezTo>
                    <a:cubicBezTo>
                      <a:pt x="5136" y="15044"/>
                      <a:pt x="5271" y="15039"/>
                      <a:pt x="5353" y="14934"/>
                    </a:cubicBezTo>
                    <a:cubicBezTo>
                      <a:pt x="5593" y="14618"/>
                      <a:pt x="5981" y="14190"/>
                      <a:pt x="6467" y="13895"/>
                    </a:cubicBezTo>
                    <a:cubicBezTo>
                      <a:pt x="7323" y="13376"/>
                      <a:pt x="8732" y="13093"/>
                      <a:pt x="9763" y="13560"/>
                    </a:cubicBezTo>
                    <a:cubicBezTo>
                      <a:pt x="10052" y="13691"/>
                      <a:pt x="10292" y="13876"/>
                      <a:pt x="10478" y="14106"/>
                    </a:cubicBezTo>
                    <a:cubicBezTo>
                      <a:pt x="10489" y="14067"/>
                      <a:pt x="10506" y="14020"/>
                      <a:pt x="10517" y="13981"/>
                    </a:cubicBezTo>
                    <a:cubicBezTo>
                      <a:pt x="10446" y="12161"/>
                      <a:pt x="9840" y="11095"/>
                      <a:pt x="8634" y="10649"/>
                    </a:cubicBezTo>
                    <a:cubicBezTo>
                      <a:pt x="8547" y="10616"/>
                      <a:pt x="8491" y="10511"/>
                      <a:pt x="8513" y="10412"/>
                    </a:cubicBezTo>
                    <a:cubicBezTo>
                      <a:pt x="8535" y="10301"/>
                      <a:pt x="8628" y="10236"/>
                      <a:pt x="8721" y="10269"/>
                    </a:cubicBezTo>
                    <a:cubicBezTo>
                      <a:pt x="9289" y="10472"/>
                      <a:pt x="9735" y="10806"/>
                      <a:pt x="10074" y="11273"/>
                    </a:cubicBezTo>
                    <a:cubicBezTo>
                      <a:pt x="10139" y="11358"/>
                      <a:pt x="10254" y="11359"/>
                      <a:pt x="10309" y="11260"/>
                    </a:cubicBezTo>
                    <a:cubicBezTo>
                      <a:pt x="10483" y="10971"/>
                      <a:pt x="10599" y="10564"/>
                      <a:pt x="10599" y="10117"/>
                    </a:cubicBezTo>
                    <a:cubicBezTo>
                      <a:pt x="10599" y="9795"/>
                      <a:pt x="10538" y="9500"/>
                      <a:pt x="10440" y="9244"/>
                    </a:cubicBezTo>
                    <a:cubicBezTo>
                      <a:pt x="10435" y="9231"/>
                      <a:pt x="10429" y="9216"/>
                      <a:pt x="10423" y="9203"/>
                    </a:cubicBezTo>
                    <a:cubicBezTo>
                      <a:pt x="10423" y="9203"/>
                      <a:pt x="10423" y="9204"/>
                      <a:pt x="10423" y="9197"/>
                    </a:cubicBezTo>
                    <a:cubicBezTo>
                      <a:pt x="10401" y="9151"/>
                      <a:pt x="10386" y="9105"/>
                      <a:pt x="10358" y="9059"/>
                    </a:cubicBezTo>
                    <a:cubicBezTo>
                      <a:pt x="10336" y="9013"/>
                      <a:pt x="10315" y="8968"/>
                      <a:pt x="10299" y="8916"/>
                    </a:cubicBezTo>
                    <a:cubicBezTo>
                      <a:pt x="10135" y="8627"/>
                      <a:pt x="9867" y="8383"/>
                      <a:pt x="9518" y="8199"/>
                    </a:cubicBezTo>
                    <a:cubicBezTo>
                      <a:pt x="8868" y="7864"/>
                      <a:pt x="8082" y="7825"/>
                      <a:pt x="7558" y="8101"/>
                    </a:cubicBezTo>
                    <a:cubicBezTo>
                      <a:pt x="6952" y="8423"/>
                      <a:pt x="6505" y="9079"/>
                      <a:pt x="6390" y="9815"/>
                    </a:cubicBezTo>
                    <a:cubicBezTo>
                      <a:pt x="6314" y="10295"/>
                      <a:pt x="6352" y="11018"/>
                      <a:pt x="6953" y="11747"/>
                    </a:cubicBezTo>
                    <a:cubicBezTo>
                      <a:pt x="7018" y="11826"/>
                      <a:pt x="7024" y="11964"/>
                      <a:pt x="6953" y="12043"/>
                    </a:cubicBezTo>
                    <a:cubicBezTo>
                      <a:pt x="6920" y="12076"/>
                      <a:pt x="6882" y="12088"/>
                      <a:pt x="6844" y="12088"/>
                    </a:cubicBezTo>
                    <a:cubicBezTo>
                      <a:pt x="6800" y="12088"/>
                      <a:pt x="6762" y="12068"/>
                      <a:pt x="6729" y="12028"/>
                    </a:cubicBezTo>
                    <a:cubicBezTo>
                      <a:pt x="6178" y="11365"/>
                      <a:pt x="5949" y="10558"/>
                      <a:pt x="6074" y="9743"/>
                    </a:cubicBezTo>
                    <a:cubicBezTo>
                      <a:pt x="6102" y="9572"/>
                      <a:pt x="6139" y="9408"/>
                      <a:pt x="6194" y="9250"/>
                    </a:cubicBezTo>
                    <a:cubicBezTo>
                      <a:pt x="6248" y="9093"/>
                      <a:pt x="6238" y="8908"/>
                      <a:pt x="6156" y="8764"/>
                    </a:cubicBezTo>
                    <a:cubicBezTo>
                      <a:pt x="6145" y="8744"/>
                      <a:pt x="6139" y="8738"/>
                      <a:pt x="6139" y="8731"/>
                    </a:cubicBezTo>
                    <a:cubicBezTo>
                      <a:pt x="5932" y="8324"/>
                      <a:pt x="4863" y="6766"/>
                      <a:pt x="2718" y="7056"/>
                    </a:cubicBezTo>
                    <a:cubicBezTo>
                      <a:pt x="2620" y="7069"/>
                      <a:pt x="2527" y="6971"/>
                      <a:pt x="2538" y="6846"/>
                    </a:cubicBezTo>
                    <a:cubicBezTo>
                      <a:pt x="2543" y="6748"/>
                      <a:pt x="2609" y="6674"/>
                      <a:pt x="2691" y="6668"/>
                    </a:cubicBezTo>
                    <a:cubicBezTo>
                      <a:pt x="4650" y="6411"/>
                      <a:pt x="5904" y="7628"/>
                      <a:pt x="6390" y="8429"/>
                    </a:cubicBezTo>
                    <a:cubicBezTo>
                      <a:pt x="6445" y="8521"/>
                      <a:pt x="6560" y="8527"/>
                      <a:pt x="6625" y="8441"/>
                    </a:cubicBezTo>
                    <a:cubicBezTo>
                      <a:pt x="6849" y="8146"/>
                      <a:pt x="7122" y="7904"/>
                      <a:pt x="7439" y="7739"/>
                    </a:cubicBezTo>
                    <a:cubicBezTo>
                      <a:pt x="8039" y="7424"/>
                      <a:pt x="8928" y="7463"/>
                      <a:pt x="9654" y="7838"/>
                    </a:cubicBezTo>
                    <a:cubicBezTo>
                      <a:pt x="9916" y="7969"/>
                      <a:pt x="10134" y="8140"/>
                      <a:pt x="10314" y="8337"/>
                    </a:cubicBezTo>
                    <a:cubicBezTo>
                      <a:pt x="10330" y="8297"/>
                      <a:pt x="10347" y="8251"/>
                      <a:pt x="10363" y="8211"/>
                    </a:cubicBezTo>
                    <a:cubicBezTo>
                      <a:pt x="10511" y="7929"/>
                      <a:pt x="10599" y="7561"/>
                      <a:pt x="10599" y="7160"/>
                    </a:cubicBezTo>
                    <a:cubicBezTo>
                      <a:pt x="10599" y="6714"/>
                      <a:pt x="10489" y="6312"/>
                      <a:pt x="10309" y="6017"/>
                    </a:cubicBezTo>
                    <a:cubicBezTo>
                      <a:pt x="10303" y="6010"/>
                      <a:pt x="10304" y="6005"/>
                      <a:pt x="10299" y="5998"/>
                    </a:cubicBezTo>
                    <a:cubicBezTo>
                      <a:pt x="10206" y="5841"/>
                      <a:pt x="10041" y="5760"/>
                      <a:pt x="9883" y="5820"/>
                    </a:cubicBezTo>
                    <a:cubicBezTo>
                      <a:pt x="9675" y="5898"/>
                      <a:pt x="9462" y="5932"/>
                      <a:pt x="9255" y="5932"/>
                    </a:cubicBezTo>
                    <a:cubicBezTo>
                      <a:pt x="8949" y="5932"/>
                      <a:pt x="8660" y="5861"/>
                      <a:pt x="8436" y="5762"/>
                    </a:cubicBezTo>
                    <a:cubicBezTo>
                      <a:pt x="8360" y="5729"/>
                      <a:pt x="8311" y="5637"/>
                      <a:pt x="8327" y="5538"/>
                    </a:cubicBezTo>
                    <a:cubicBezTo>
                      <a:pt x="8344" y="5413"/>
                      <a:pt x="8453" y="5347"/>
                      <a:pt x="8546" y="5386"/>
                    </a:cubicBezTo>
                    <a:cubicBezTo>
                      <a:pt x="8960" y="5577"/>
                      <a:pt x="9589" y="5624"/>
                      <a:pt x="10053" y="5302"/>
                    </a:cubicBezTo>
                    <a:cubicBezTo>
                      <a:pt x="10086" y="5276"/>
                      <a:pt x="10118" y="5248"/>
                      <a:pt x="10150" y="5222"/>
                    </a:cubicBezTo>
                    <a:cubicBezTo>
                      <a:pt x="10259" y="5124"/>
                      <a:pt x="10347" y="4999"/>
                      <a:pt x="10413" y="4855"/>
                    </a:cubicBezTo>
                    <a:cubicBezTo>
                      <a:pt x="10522" y="4592"/>
                      <a:pt x="10592" y="4270"/>
                      <a:pt x="10592" y="3929"/>
                    </a:cubicBezTo>
                    <a:lnTo>
                      <a:pt x="10592" y="3922"/>
                    </a:lnTo>
                    <a:cubicBezTo>
                      <a:pt x="10592" y="3647"/>
                      <a:pt x="10511" y="3369"/>
                      <a:pt x="10363" y="3159"/>
                    </a:cubicBezTo>
                    <a:cubicBezTo>
                      <a:pt x="9840" y="2397"/>
                      <a:pt x="9190" y="2095"/>
                      <a:pt x="8426" y="2259"/>
                    </a:cubicBezTo>
                    <a:cubicBezTo>
                      <a:pt x="8344" y="2279"/>
                      <a:pt x="8262" y="2232"/>
                      <a:pt x="8235" y="2140"/>
                    </a:cubicBezTo>
                    <a:cubicBezTo>
                      <a:pt x="8197" y="2022"/>
                      <a:pt x="8258" y="1898"/>
                      <a:pt x="8361" y="1871"/>
                    </a:cubicBezTo>
                    <a:cubicBezTo>
                      <a:pt x="9087" y="1714"/>
                      <a:pt x="9736" y="1924"/>
                      <a:pt x="10282" y="2489"/>
                    </a:cubicBezTo>
                    <a:cubicBezTo>
                      <a:pt x="10353" y="2568"/>
                      <a:pt x="10468" y="2523"/>
                      <a:pt x="10490" y="2411"/>
                    </a:cubicBezTo>
                    <a:cubicBezTo>
                      <a:pt x="10506" y="2306"/>
                      <a:pt x="10522" y="2160"/>
                      <a:pt x="10517" y="1970"/>
                    </a:cubicBezTo>
                    <a:cubicBezTo>
                      <a:pt x="10495" y="886"/>
                      <a:pt x="10195" y="118"/>
                      <a:pt x="8885" y="13"/>
                    </a:cubicBezTo>
                    <a:cubicBezTo>
                      <a:pt x="8685" y="-3"/>
                      <a:pt x="8490" y="-4"/>
                      <a:pt x="8302" y="9"/>
                    </a:cubicBezTo>
                    <a:close/>
                    <a:moveTo>
                      <a:pt x="13298" y="9"/>
                    </a:moveTo>
                    <a:cubicBezTo>
                      <a:pt x="13110" y="-4"/>
                      <a:pt x="12915" y="-3"/>
                      <a:pt x="12715" y="13"/>
                    </a:cubicBezTo>
                    <a:cubicBezTo>
                      <a:pt x="11405" y="118"/>
                      <a:pt x="11105" y="886"/>
                      <a:pt x="11083" y="1970"/>
                    </a:cubicBezTo>
                    <a:cubicBezTo>
                      <a:pt x="11078" y="2160"/>
                      <a:pt x="11094" y="2306"/>
                      <a:pt x="11110" y="2411"/>
                    </a:cubicBezTo>
                    <a:cubicBezTo>
                      <a:pt x="11132" y="2523"/>
                      <a:pt x="11247" y="2568"/>
                      <a:pt x="11318" y="2489"/>
                    </a:cubicBezTo>
                    <a:cubicBezTo>
                      <a:pt x="11864" y="1924"/>
                      <a:pt x="12513" y="1714"/>
                      <a:pt x="13239" y="1871"/>
                    </a:cubicBezTo>
                    <a:cubicBezTo>
                      <a:pt x="13342" y="1898"/>
                      <a:pt x="13403" y="2022"/>
                      <a:pt x="13365" y="2140"/>
                    </a:cubicBezTo>
                    <a:cubicBezTo>
                      <a:pt x="13338" y="2232"/>
                      <a:pt x="13256" y="2279"/>
                      <a:pt x="13174" y="2259"/>
                    </a:cubicBezTo>
                    <a:cubicBezTo>
                      <a:pt x="12410" y="2095"/>
                      <a:pt x="11760" y="2397"/>
                      <a:pt x="11237" y="3159"/>
                    </a:cubicBezTo>
                    <a:cubicBezTo>
                      <a:pt x="11089" y="3369"/>
                      <a:pt x="11008" y="3647"/>
                      <a:pt x="11008" y="3922"/>
                    </a:cubicBezTo>
                    <a:lnTo>
                      <a:pt x="11008" y="3929"/>
                    </a:lnTo>
                    <a:cubicBezTo>
                      <a:pt x="11008" y="4270"/>
                      <a:pt x="11078" y="4592"/>
                      <a:pt x="11187" y="4855"/>
                    </a:cubicBezTo>
                    <a:cubicBezTo>
                      <a:pt x="11253" y="4999"/>
                      <a:pt x="11341" y="5124"/>
                      <a:pt x="11450" y="5222"/>
                    </a:cubicBezTo>
                    <a:cubicBezTo>
                      <a:pt x="11482" y="5248"/>
                      <a:pt x="11514" y="5276"/>
                      <a:pt x="11547" y="5302"/>
                    </a:cubicBezTo>
                    <a:cubicBezTo>
                      <a:pt x="12011" y="5624"/>
                      <a:pt x="12640" y="5577"/>
                      <a:pt x="13054" y="5386"/>
                    </a:cubicBezTo>
                    <a:cubicBezTo>
                      <a:pt x="13147" y="5347"/>
                      <a:pt x="13256" y="5413"/>
                      <a:pt x="13273" y="5538"/>
                    </a:cubicBezTo>
                    <a:cubicBezTo>
                      <a:pt x="13289" y="5637"/>
                      <a:pt x="13240" y="5729"/>
                      <a:pt x="13164" y="5762"/>
                    </a:cubicBezTo>
                    <a:cubicBezTo>
                      <a:pt x="12940" y="5861"/>
                      <a:pt x="12651" y="5932"/>
                      <a:pt x="12345" y="5932"/>
                    </a:cubicBezTo>
                    <a:cubicBezTo>
                      <a:pt x="12138" y="5932"/>
                      <a:pt x="11925" y="5898"/>
                      <a:pt x="11717" y="5820"/>
                    </a:cubicBezTo>
                    <a:cubicBezTo>
                      <a:pt x="11559" y="5760"/>
                      <a:pt x="11394" y="5841"/>
                      <a:pt x="11301" y="5998"/>
                    </a:cubicBezTo>
                    <a:cubicBezTo>
                      <a:pt x="11296" y="6005"/>
                      <a:pt x="11297" y="6010"/>
                      <a:pt x="11291" y="6017"/>
                    </a:cubicBezTo>
                    <a:cubicBezTo>
                      <a:pt x="11111" y="6312"/>
                      <a:pt x="11001" y="6714"/>
                      <a:pt x="11001" y="7160"/>
                    </a:cubicBezTo>
                    <a:cubicBezTo>
                      <a:pt x="11001" y="7561"/>
                      <a:pt x="11089" y="7929"/>
                      <a:pt x="11237" y="8211"/>
                    </a:cubicBezTo>
                    <a:cubicBezTo>
                      <a:pt x="11253" y="8251"/>
                      <a:pt x="11270" y="8297"/>
                      <a:pt x="11286" y="8337"/>
                    </a:cubicBezTo>
                    <a:cubicBezTo>
                      <a:pt x="11466" y="8140"/>
                      <a:pt x="11684" y="7969"/>
                      <a:pt x="11946" y="7838"/>
                    </a:cubicBezTo>
                    <a:cubicBezTo>
                      <a:pt x="12672" y="7463"/>
                      <a:pt x="13561" y="7424"/>
                      <a:pt x="14161" y="7739"/>
                    </a:cubicBezTo>
                    <a:cubicBezTo>
                      <a:pt x="14478" y="7904"/>
                      <a:pt x="14751" y="8146"/>
                      <a:pt x="14975" y="8441"/>
                    </a:cubicBezTo>
                    <a:cubicBezTo>
                      <a:pt x="15040" y="8527"/>
                      <a:pt x="15155" y="8521"/>
                      <a:pt x="15210" y="8429"/>
                    </a:cubicBezTo>
                    <a:cubicBezTo>
                      <a:pt x="15696" y="7628"/>
                      <a:pt x="16950" y="6411"/>
                      <a:pt x="18909" y="6668"/>
                    </a:cubicBezTo>
                    <a:cubicBezTo>
                      <a:pt x="18991" y="6674"/>
                      <a:pt x="19057" y="6748"/>
                      <a:pt x="19062" y="6846"/>
                    </a:cubicBezTo>
                    <a:cubicBezTo>
                      <a:pt x="19073" y="6971"/>
                      <a:pt x="18980" y="7069"/>
                      <a:pt x="18882" y="7056"/>
                    </a:cubicBezTo>
                    <a:cubicBezTo>
                      <a:pt x="16737" y="6766"/>
                      <a:pt x="15668" y="8324"/>
                      <a:pt x="15461" y="8731"/>
                    </a:cubicBezTo>
                    <a:cubicBezTo>
                      <a:pt x="15461" y="8738"/>
                      <a:pt x="15455" y="8744"/>
                      <a:pt x="15444" y="8764"/>
                    </a:cubicBezTo>
                    <a:cubicBezTo>
                      <a:pt x="15362" y="8908"/>
                      <a:pt x="15352" y="9093"/>
                      <a:pt x="15406" y="9250"/>
                    </a:cubicBezTo>
                    <a:cubicBezTo>
                      <a:pt x="15461" y="9408"/>
                      <a:pt x="15498" y="9572"/>
                      <a:pt x="15526" y="9743"/>
                    </a:cubicBezTo>
                    <a:cubicBezTo>
                      <a:pt x="15651" y="10558"/>
                      <a:pt x="15422" y="11365"/>
                      <a:pt x="14871" y="12028"/>
                    </a:cubicBezTo>
                    <a:cubicBezTo>
                      <a:pt x="14838" y="12068"/>
                      <a:pt x="14800" y="12088"/>
                      <a:pt x="14756" y="12088"/>
                    </a:cubicBezTo>
                    <a:cubicBezTo>
                      <a:pt x="14718" y="12088"/>
                      <a:pt x="14680" y="12076"/>
                      <a:pt x="14647" y="12043"/>
                    </a:cubicBezTo>
                    <a:cubicBezTo>
                      <a:pt x="14576" y="11964"/>
                      <a:pt x="14582" y="11826"/>
                      <a:pt x="14647" y="11747"/>
                    </a:cubicBezTo>
                    <a:cubicBezTo>
                      <a:pt x="15248" y="11018"/>
                      <a:pt x="15286" y="10295"/>
                      <a:pt x="15210" y="9815"/>
                    </a:cubicBezTo>
                    <a:cubicBezTo>
                      <a:pt x="15095" y="9079"/>
                      <a:pt x="14648" y="8423"/>
                      <a:pt x="14042" y="8101"/>
                    </a:cubicBezTo>
                    <a:cubicBezTo>
                      <a:pt x="13518" y="7825"/>
                      <a:pt x="12732" y="7864"/>
                      <a:pt x="12082" y="8199"/>
                    </a:cubicBezTo>
                    <a:cubicBezTo>
                      <a:pt x="11733" y="8383"/>
                      <a:pt x="11465" y="8627"/>
                      <a:pt x="11301" y="8916"/>
                    </a:cubicBezTo>
                    <a:cubicBezTo>
                      <a:pt x="11285" y="8968"/>
                      <a:pt x="11264" y="9013"/>
                      <a:pt x="11242" y="9059"/>
                    </a:cubicBezTo>
                    <a:cubicBezTo>
                      <a:pt x="11214" y="9105"/>
                      <a:pt x="11199" y="9151"/>
                      <a:pt x="11177" y="9197"/>
                    </a:cubicBezTo>
                    <a:cubicBezTo>
                      <a:pt x="11177" y="9204"/>
                      <a:pt x="11177" y="9203"/>
                      <a:pt x="11177" y="9203"/>
                    </a:cubicBezTo>
                    <a:cubicBezTo>
                      <a:pt x="11171" y="9216"/>
                      <a:pt x="11165" y="9231"/>
                      <a:pt x="11160" y="9244"/>
                    </a:cubicBezTo>
                    <a:cubicBezTo>
                      <a:pt x="11062" y="9500"/>
                      <a:pt x="11001" y="9795"/>
                      <a:pt x="11001" y="10117"/>
                    </a:cubicBezTo>
                    <a:cubicBezTo>
                      <a:pt x="11001" y="10564"/>
                      <a:pt x="11117" y="10971"/>
                      <a:pt x="11291" y="11260"/>
                    </a:cubicBezTo>
                    <a:cubicBezTo>
                      <a:pt x="11346" y="11359"/>
                      <a:pt x="11461" y="11358"/>
                      <a:pt x="11526" y="11273"/>
                    </a:cubicBezTo>
                    <a:cubicBezTo>
                      <a:pt x="11865" y="10806"/>
                      <a:pt x="12311" y="10472"/>
                      <a:pt x="12879" y="10269"/>
                    </a:cubicBezTo>
                    <a:cubicBezTo>
                      <a:pt x="12972" y="10236"/>
                      <a:pt x="13065" y="10301"/>
                      <a:pt x="13087" y="10412"/>
                    </a:cubicBezTo>
                    <a:cubicBezTo>
                      <a:pt x="13109" y="10511"/>
                      <a:pt x="13053" y="10616"/>
                      <a:pt x="12966" y="10649"/>
                    </a:cubicBezTo>
                    <a:cubicBezTo>
                      <a:pt x="11760" y="11095"/>
                      <a:pt x="11154" y="12161"/>
                      <a:pt x="11083" y="13981"/>
                    </a:cubicBezTo>
                    <a:cubicBezTo>
                      <a:pt x="11094" y="14020"/>
                      <a:pt x="11111" y="14067"/>
                      <a:pt x="11122" y="14106"/>
                    </a:cubicBezTo>
                    <a:cubicBezTo>
                      <a:pt x="11308" y="13876"/>
                      <a:pt x="11548" y="13691"/>
                      <a:pt x="11837" y="13560"/>
                    </a:cubicBezTo>
                    <a:cubicBezTo>
                      <a:pt x="12868" y="13093"/>
                      <a:pt x="14277" y="13376"/>
                      <a:pt x="15133" y="13895"/>
                    </a:cubicBezTo>
                    <a:cubicBezTo>
                      <a:pt x="15619" y="14190"/>
                      <a:pt x="16007" y="14618"/>
                      <a:pt x="16247" y="14934"/>
                    </a:cubicBezTo>
                    <a:cubicBezTo>
                      <a:pt x="16329" y="15039"/>
                      <a:pt x="16465" y="15044"/>
                      <a:pt x="16557" y="14946"/>
                    </a:cubicBezTo>
                    <a:cubicBezTo>
                      <a:pt x="17387" y="14026"/>
                      <a:pt x="18827" y="13738"/>
                      <a:pt x="19728" y="14402"/>
                    </a:cubicBezTo>
                    <a:cubicBezTo>
                      <a:pt x="19809" y="14461"/>
                      <a:pt x="19832" y="14591"/>
                      <a:pt x="19777" y="14683"/>
                    </a:cubicBezTo>
                    <a:cubicBezTo>
                      <a:pt x="19728" y="14768"/>
                      <a:pt x="19630" y="14789"/>
                      <a:pt x="19554" y="14736"/>
                    </a:cubicBezTo>
                    <a:cubicBezTo>
                      <a:pt x="18680" y="14106"/>
                      <a:pt x="17158" y="14527"/>
                      <a:pt x="16530" y="15584"/>
                    </a:cubicBezTo>
                    <a:lnTo>
                      <a:pt x="16503" y="15630"/>
                    </a:lnTo>
                    <a:cubicBezTo>
                      <a:pt x="16448" y="15722"/>
                      <a:pt x="16339" y="15715"/>
                      <a:pt x="16290" y="15630"/>
                    </a:cubicBezTo>
                    <a:lnTo>
                      <a:pt x="16262" y="15584"/>
                    </a:lnTo>
                    <a:cubicBezTo>
                      <a:pt x="16257" y="15578"/>
                      <a:pt x="15754" y="14722"/>
                      <a:pt x="14985" y="14256"/>
                    </a:cubicBezTo>
                    <a:cubicBezTo>
                      <a:pt x="14210" y="13783"/>
                      <a:pt x="12884" y="13515"/>
                      <a:pt x="11951" y="13942"/>
                    </a:cubicBezTo>
                    <a:cubicBezTo>
                      <a:pt x="11520" y="14139"/>
                      <a:pt x="11226" y="14453"/>
                      <a:pt x="11073" y="14886"/>
                    </a:cubicBezTo>
                    <a:cubicBezTo>
                      <a:pt x="11029" y="15051"/>
                      <a:pt x="11001" y="15228"/>
                      <a:pt x="11001" y="15412"/>
                    </a:cubicBezTo>
                    <a:cubicBezTo>
                      <a:pt x="11001" y="16305"/>
                      <a:pt x="11591" y="17036"/>
                      <a:pt x="12311" y="17030"/>
                    </a:cubicBezTo>
                    <a:cubicBezTo>
                      <a:pt x="12949" y="17023"/>
                      <a:pt x="13648" y="16471"/>
                      <a:pt x="13834" y="16280"/>
                    </a:cubicBezTo>
                    <a:cubicBezTo>
                      <a:pt x="13910" y="16208"/>
                      <a:pt x="14025" y="16228"/>
                      <a:pt x="14079" y="16340"/>
                    </a:cubicBezTo>
                    <a:cubicBezTo>
                      <a:pt x="14123" y="16425"/>
                      <a:pt x="14097" y="16535"/>
                      <a:pt x="14037" y="16595"/>
                    </a:cubicBezTo>
                    <a:cubicBezTo>
                      <a:pt x="13939" y="16686"/>
                      <a:pt x="13834" y="16772"/>
                      <a:pt x="13720" y="16851"/>
                    </a:cubicBezTo>
                    <a:cubicBezTo>
                      <a:pt x="13654" y="16897"/>
                      <a:pt x="13643" y="17002"/>
                      <a:pt x="13692" y="17054"/>
                    </a:cubicBezTo>
                    <a:cubicBezTo>
                      <a:pt x="14527" y="18046"/>
                      <a:pt x="15701" y="18664"/>
                      <a:pt x="16994" y="18664"/>
                    </a:cubicBezTo>
                    <a:cubicBezTo>
                      <a:pt x="19537" y="18664"/>
                      <a:pt x="21600" y="16287"/>
                      <a:pt x="21600" y="13351"/>
                    </a:cubicBezTo>
                    <a:cubicBezTo>
                      <a:pt x="21600" y="12621"/>
                      <a:pt x="21474" y="11930"/>
                      <a:pt x="21245" y="11299"/>
                    </a:cubicBezTo>
                    <a:cubicBezTo>
                      <a:pt x="20994" y="10616"/>
                      <a:pt x="20487" y="10110"/>
                      <a:pt x="19881" y="9985"/>
                    </a:cubicBezTo>
                    <a:cubicBezTo>
                      <a:pt x="19854" y="9979"/>
                      <a:pt x="19826" y="9980"/>
                      <a:pt x="19799" y="9973"/>
                    </a:cubicBezTo>
                    <a:cubicBezTo>
                      <a:pt x="19128" y="9868"/>
                      <a:pt x="18478" y="10202"/>
                      <a:pt x="18145" y="10550"/>
                    </a:cubicBezTo>
                    <a:cubicBezTo>
                      <a:pt x="18063" y="10635"/>
                      <a:pt x="18031" y="10774"/>
                      <a:pt x="18058" y="10899"/>
                    </a:cubicBezTo>
                    <a:cubicBezTo>
                      <a:pt x="18080" y="11004"/>
                      <a:pt x="18097" y="11102"/>
                      <a:pt x="18107" y="11207"/>
                    </a:cubicBezTo>
                    <a:cubicBezTo>
                      <a:pt x="18162" y="11765"/>
                      <a:pt x="18069" y="12239"/>
                      <a:pt x="17845" y="12542"/>
                    </a:cubicBezTo>
                    <a:cubicBezTo>
                      <a:pt x="17812" y="12588"/>
                      <a:pt x="17769" y="12607"/>
                      <a:pt x="17725" y="12607"/>
                    </a:cubicBezTo>
                    <a:cubicBezTo>
                      <a:pt x="17676" y="12607"/>
                      <a:pt x="17632" y="12588"/>
                      <a:pt x="17599" y="12542"/>
                    </a:cubicBezTo>
                    <a:cubicBezTo>
                      <a:pt x="17545" y="12463"/>
                      <a:pt x="17557" y="12351"/>
                      <a:pt x="17611" y="12273"/>
                    </a:cubicBezTo>
                    <a:cubicBezTo>
                      <a:pt x="17764" y="12056"/>
                      <a:pt x="17824" y="11687"/>
                      <a:pt x="17780" y="11260"/>
                    </a:cubicBezTo>
                    <a:cubicBezTo>
                      <a:pt x="17715" y="10617"/>
                      <a:pt x="17430" y="10006"/>
                      <a:pt x="17059" y="9704"/>
                    </a:cubicBezTo>
                    <a:cubicBezTo>
                      <a:pt x="16977" y="9638"/>
                      <a:pt x="16962" y="9492"/>
                      <a:pt x="17038" y="9400"/>
                    </a:cubicBezTo>
                    <a:cubicBezTo>
                      <a:pt x="17093" y="9328"/>
                      <a:pt x="17184" y="9329"/>
                      <a:pt x="17250" y="9382"/>
                    </a:cubicBezTo>
                    <a:cubicBezTo>
                      <a:pt x="17452" y="9553"/>
                      <a:pt x="17633" y="9789"/>
                      <a:pt x="17775" y="10072"/>
                    </a:cubicBezTo>
                    <a:cubicBezTo>
                      <a:pt x="17835" y="10190"/>
                      <a:pt x="17965" y="10222"/>
                      <a:pt x="18058" y="10144"/>
                    </a:cubicBezTo>
                    <a:cubicBezTo>
                      <a:pt x="18200" y="10019"/>
                      <a:pt x="18369" y="9907"/>
                      <a:pt x="18549" y="9815"/>
                    </a:cubicBezTo>
                    <a:cubicBezTo>
                      <a:pt x="18844" y="9664"/>
                      <a:pt x="19308" y="9500"/>
                      <a:pt x="19849" y="9585"/>
                    </a:cubicBezTo>
                    <a:cubicBezTo>
                      <a:pt x="20116" y="9624"/>
                      <a:pt x="20421" y="9729"/>
                      <a:pt x="20732" y="9953"/>
                    </a:cubicBezTo>
                    <a:cubicBezTo>
                      <a:pt x="20852" y="10038"/>
                      <a:pt x="21005" y="9978"/>
                      <a:pt x="21059" y="9827"/>
                    </a:cubicBezTo>
                    <a:cubicBezTo>
                      <a:pt x="21114" y="9670"/>
                      <a:pt x="21157" y="9492"/>
                      <a:pt x="21174" y="9302"/>
                    </a:cubicBezTo>
                    <a:cubicBezTo>
                      <a:pt x="21321" y="8480"/>
                      <a:pt x="21005" y="6917"/>
                      <a:pt x="20268" y="5524"/>
                    </a:cubicBezTo>
                    <a:cubicBezTo>
                      <a:pt x="19237" y="3724"/>
                      <a:pt x="18097" y="3160"/>
                      <a:pt x="17562" y="3015"/>
                    </a:cubicBezTo>
                    <a:cubicBezTo>
                      <a:pt x="17425" y="2982"/>
                      <a:pt x="17299" y="3101"/>
                      <a:pt x="17294" y="3272"/>
                    </a:cubicBezTo>
                    <a:cubicBezTo>
                      <a:pt x="17294" y="3403"/>
                      <a:pt x="17277" y="3534"/>
                      <a:pt x="17250" y="3666"/>
                    </a:cubicBezTo>
                    <a:cubicBezTo>
                      <a:pt x="17157" y="4139"/>
                      <a:pt x="16928" y="4559"/>
                      <a:pt x="16622" y="4822"/>
                    </a:cubicBezTo>
                    <a:cubicBezTo>
                      <a:pt x="16529" y="4907"/>
                      <a:pt x="16486" y="5046"/>
                      <a:pt x="16513" y="5177"/>
                    </a:cubicBezTo>
                    <a:cubicBezTo>
                      <a:pt x="16557" y="5387"/>
                      <a:pt x="16563" y="5590"/>
                      <a:pt x="16525" y="5774"/>
                    </a:cubicBezTo>
                    <a:cubicBezTo>
                      <a:pt x="16509" y="5866"/>
                      <a:pt x="16443" y="5926"/>
                      <a:pt x="16366" y="5926"/>
                    </a:cubicBezTo>
                    <a:cubicBezTo>
                      <a:pt x="16344" y="5926"/>
                      <a:pt x="16328" y="5919"/>
                      <a:pt x="16307" y="5912"/>
                    </a:cubicBezTo>
                    <a:cubicBezTo>
                      <a:pt x="16225" y="5873"/>
                      <a:pt x="16191" y="5768"/>
                      <a:pt x="16208" y="5670"/>
                    </a:cubicBezTo>
                    <a:cubicBezTo>
                      <a:pt x="16257" y="5387"/>
                      <a:pt x="16169" y="5033"/>
                      <a:pt x="15962" y="4678"/>
                    </a:cubicBezTo>
                    <a:cubicBezTo>
                      <a:pt x="15651" y="4146"/>
                      <a:pt x="15166" y="3770"/>
                      <a:pt x="14719" y="3711"/>
                    </a:cubicBezTo>
                    <a:cubicBezTo>
                      <a:pt x="14615" y="3704"/>
                      <a:pt x="14548" y="3587"/>
                      <a:pt x="14576" y="3463"/>
                    </a:cubicBezTo>
                    <a:cubicBezTo>
                      <a:pt x="14597" y="3371"/>
                      <a:pt x="14675" y="3310"/>
                      <a:pt x="14756" y="3323"/>
                    </a:cubicBezTo>
                    <a:cubicBezTo>
                      <a:pt x="15291" y="3389"/>
                      <a:pt x="15870" y="3830"/>
                      <a:pt x="16230" y="4448"/>
                    </a:cubicBezTo>
                    <a:cubicBezTo>
                      <a:pt x="16274" y="4527"/>
                      <a:pt x="16372" y="4546"/>
                      <a:pt x="16438" y="4487"/>
                    </a:cubicBezTo>
                    <a:cubicBezTo>
                      <a:pt x="16673" y="4283"/>
                      <a:pt x="16853" y="3948"/>
                      <a:pt x="16929" y="3567"/>
                    </a:cubicBezTo>
                    <a:cubicBezTo>
                      <a:pt x="16995" y="3232"/>
                      <a:pt x="16973" y="2877"/>
                      <a:pt x="16874" y="2528"/>
                    </a:cubicBezTo>
                    <a:cubicBezTo>
                      <a:pt x="16771" y="2167"/>
                      <a:pt x="16579" y="1852"/>
                      <a:pt x="16344" y="1602"/>
                    </a:cubicBezTo>
                    <a:cubicBezTo>
                      <a:pt x="15657" y="867"/>
                      <a:pt x="14618" y="101"/>
                      <a:pt x="13298" y="9"/>
                    </a:cubicBezTo>
                    <a:close/>
                    <a:moveTo>
                      <a:pt x="10805" y="16504"/>
                    </a:moveTo>
                    <a:cubicBezTo>
                      <a:pt x="10505" y="17122"/>
                      <a:pt x="9959" y="17535"/>
                      <a:pt x="9337" y="17535"/>
                    </a:cubicBezTo>
                    <a:cubicBezTo>
                      <a:pt x="9119" y="17535"/>
                      <a:pt x="8901" y="17481"/>
                      <a:pt x="8704" y="17383"/>
                    </a:cubicBezTo>
                    <a:cubicBezTo>
                      <a:pt x="8524" y="17298"/>
                      <a:pt x="8317" y="17338"/>
                      <a:pt x="8181" y="17496"/>
                    </a:cubicBezTo>
                    <a:cubicBezTo>
                      <a:pt x="7247" y="18560"/>
                      <a:pt x="5976" y="19177"/>
                      <a:pt x="4656" y="19177"/>
                    </a:cubicBezTo>
                    <a:cubicBezTo>
                      <a:pt x="4355" y="19177"/>
                      <a:pt x="4060" y="19144"/>
                      <a:pt x="3771" y="19085"/>
                    </a:cubicBezTo>
                    <a:cubicBezTo>
                      <a:pt x="4518" y="20590"/>
                      <a:pt x="5883" y="21596"/>
                      <a:pt x="7444" y="21596"/>
                    </a:cubicBezTo>
                    <a:cubicBezTo>
                      <a:pt x="8644" y="21596"/>
                      <a:pt x="9693" y="20997"/>
                      <a:pt x="10467" y="20031"/>
                    </a:cubicBezTo>
                    <a:cubicBezTo>
                      <a:pt x="10560" y="19913"/>
                      <a:pt x="10685" y="19855"/>
                      <a:pt x="10810" y="19855"/>
                    </a:cubicBezTo>
                    <a:cubicBezTo>
                      <a:pt x="10936" y="19855"/>
                      <a:pt x="11062" y="19913"/>
                      <a:pt x="11155" y="20031"/>
                    </a:cubicBezTo>
                    <a:cubicBezTo>
                      <a:pt x="11930" y="20997"/>
                      <a:pt x="12978" y="21596"/>
                      <a:pt x="14178" y="21596"/>
                    </a:cubicBezTo>
                    <a:cubicBezTo>
                      <a:pt x="15739" y="21596"/>
                      <a:pt x="17102" y="20590"/>
                      <a:pt x="17850" y="19085"/>
                    </a:cubicBezTo>
                    <a:cubicBezTo>
                      <a:pt x="17566" y="19144"/>
                      <a:pt x="17272" y="19177"/>
                      <a:pt x="16967" y="19177"/>
                    </a:cubicBezTo>
                    <a:cubicBezTo>
                      <a:pt x="15630" y="19177"/>
                      <a:pt x="14357" y="18560"/>
                      <a:pt x="13430" y="17496"/>
                    </a:cubicBezTo>
                    <a:cubicBezTo>
                      <a:pt x="13288" y="17332"/>
                      <a:pt x="13086" y="17291"/>
                      <a:pt x="12906" y="17383"/>
                    </a:cubicBezTo>
                    <a:cubicBezTo>
                      <a:pt x="12704" y="17481"/>
                      <a:pt x="12492" y="17535"/>
                      <a:pt x="12273" y="17535"/>
                    </a:cubicBezTo>
                    <a:cubicBezTo>
                      <a:pt x="11651" y="17535"/>
                      <a:pt x="11105" y="17122"/>
                      <a:pt x="10805" y="16504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>
                <a:miter lim="400000"/>
              </a:ln>
            </p:spPr>
            <p:txBody>
              <a:bodyPr lIns="35719" tIns="35719" rIns="35719" bIns="35719" anchor="ctr"/>
              <a:lstStyle/>
              <a:p>
                <a:pPr algn="ctr" defTabSz="410751" hangingPunct="0"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547" kern="0">
                  <a:solidFill>
                    <a:srgbClr val="FFFFFF"/>
                  </a:solidFill>
                  <a:latin typeface="Gill Sans Nova Light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grpSp>
            <p:nvGrpSpPr>
              <p:cNvPr id="462" name="Group"/>
              <p:cNvGrpSpPr/>
              <p:nvPr/>
            </p:nvGrpSpPr>
            <p:grpSpPr>
              <a:xfrm>
                <a:off x="1016000" y="4597399"/>
                <a:ext cx="10972800" cy="558802"/>
                <a:chOff x="0" y="0"/>
                <a:chExt cx="10972800" cy="558800"/>
              </a:xfrm>
            </p:grpSpPr>
            <p:sp>
              <p:nvSpPr>
                <p:cNvPr id="459" name="Arrow"/>
                <p:cNvSpPr/>
                <p:nvPr/>
              </p:nvSpPr>
              <p:spPr>
                <a:xfrm>
                  <a:off x="5486400" y="0"/>
                  <a:ext cx="5486400" cy="558801"/>
                </a:xfrm>
                <a:prstGeom prst="rightArrow">
                  <a:avLst>
                    <a:gd name="adj1" fmla="val 32000"/>
                    <a:gd name="adj2" fmla="val 59091"/>
                  </a:avLst>
                </a:pr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 algn="ctr" defTabSz="410751" hangingPunct="0"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 sz="1547" kern="0">
                    <a:solidFill>
                      <a:srgbClr val="FFFFFF"/>
                    </a:solidFill>
                    <a:latin typeface="Gill Sans Nova Light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460" name="Arrow"/>
                <p:cNvSpPr/>
                <p:nvPr/>
              </p:nvSpPr>
              <p:spPr>
                <a:xfrm rot="10800000">
                  <a:off x="0" y="0"/>
                  <a:ext cx="5486400" cy="558801"/>
                </a:xfrm>
                <a:prstGeom prst="rightArrow">
                  <a:avLst>
                    <a:gd name="adj1" fmla="val 32000"/>
                    <a:gd name="adj2" fmla="val 59091"/>
                  </a:avLst>
                </a:prstGeom>
                <a:solidFill>
                  <a:schemeClr val="accent1">
                    <a:lumOff val="16847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 algn="ctr" defTabSz="410751" hangingPunct="0"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 sz="1547" kern="0" dirty="0">
                    <a:solidFill>
                      <a:srgbClr val="FFFFFF"/>
                    </a:solidFill>
                    <a:latin typeface="Gill Sans Nova Light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461" name="Rectangle"/>
                <p:cNvSpPr/>
                <p:nvPr/>
              </p:nvSpPr>
              <p:spPr>
                <a:xfrm>
                  <a:off x="4533900" y="190500"/>
                  <a:ext cx="1905000" cy="1778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lumOff val="16847"/>
                      </a:schemeClr>
                    </a:gs>
                    <a:gs pos="100000">
                      <a:schemeClr val="accent6"/>
                    </a:gs>
                  </a:gsLst>
                  <a:lin ang="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 algn="ctr" defTabSz="410751" hangingPunct="0"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 sz="1547" kern="0" dirty="0">
                    <a:solidFill>
                      <a:srgbClr val="FFFFFF"/>
                    </a:solidFill>
                    <a:latin typeface="Gill Sans Nova Light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8F78419-9968-427F-BB0B-742E6670D1B4}"/>
              </a:ext>
            </a:extLst>
          </p:cNvPr>
          <p:cNvGrpSpPr/>
          <p:nvPr/>
        </p:nvGrpSpPr>
        <p:grpSpPr>
          <a:xfrm>
            <a:off x="606340" y="3512392"/>
            <a:ext cx="4224631" cy="3048321"/>
            <a:chOff x="862350" y="4995402"/>
            <a:chExt cx="6008364" cy="433539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EE9F171-F7D0-4B43-A727-C5C49974B7E4}"/>
                </a:ext>
              </a:extLst>
            </p:cNvPr>
            <p:cNvGrpSpPr/>
            <p:nvPr/>
          </p:nvGrpSpPr>
          <p:grpSpPr>
            <a:xfrm>
              <a:off x="862350" y="4995402"/>
              <a:ext cx="6008364" cy="4335390"/>
              <a:chOff x="862350" y="4995402"/>
              <a:chExt cx="6008364" cy="4335390"/>
            </a:xfrm>
          </p:grpSpPr>
          <p:grpSp>
            <p:nvGrpSpPr>
              <p:cNvPr id="470" name="Group"/>
              <p:cNvGrpSpPr/>
              <p:nvPr/>
            </p:nvGrpSpPr>
            <p:grpSpPr>
              <a:xfrm>
                <a:off x="862350" y="5740728"/>
                <a:ext cx="4520728" cy="3590064"/>
                <a:chOff x="-1247" y="-647371"/>
                <a:chExt cx="4520727" cy="3590063"/>
              </a:xfrm>
            </p:grpSpPr>
            <p:sp>
              <p:nvSpPr>
                <p:cNvPr id="467" name="Rectangle"/>
                <p:cNvSpPr/>
                <p:nvPr/>
              </p:nvSpPr>
              <p:spPr>
                <a:xfrm>
                  <a:off x="717" y="716869"/>
                  <a:ext cx="4518763" cy="2225823"/>
                </a:xfrm>
                <a:prstGeom prst="roundRect">
                  <a:avLst>
                    <a:gd name="adj" fmla="val 0"/>
                  </a:avLst>
                </a:prstGeom>
                <a:solidFill>
                  <a:srgbClr val="F7FCF3"/>
                </a:solidFill>
                <a:ln w="12700" cap="flat">
                  <a:noFill/>
                  <a:miter lim="400000"/>
                </a:ln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 algn="ctr" defTabSz="410751" hangingPunct="0"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 sz="1547" kern="0">
                    <a:solidFill>
                      <a:srgbClr val="FFFFFF"/>
                    </a:solidFill>
                    <a:latin typeface="Gill Sans Nova Light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468" name="EXPERIMENTAL DESIGN…"/>
                <p:cNvSpPr txBox="1"/>
                <p:nvPr/>
              </p:nvSpPr>
              <p:spPr>
                <a:xfrm>
                  <a:off x="-1247" y="-647371"/>
                  <a:ext cx="3930651" cy="139634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35719" tIns="35719" rIns="35719" bIns="35719" numCol="1" anchor="ctr">
                  <a:spAutoFit/>
                </a:bodyPr>
                <a:lstStyle/>
                <a:p>
                  <a:pPr defTabSz="410751" hangingPunct="0">
                    <a:defRPr sz="2100" b="0">
                      <a:latin typeface="Gill Sans Light"/>
                      <a:ea typeface="Gill Sans Light"/>
                      <a:cs typeface="Gill Sans Light"/>
                      <a:sym typeface="Gill Sans Light"/>
                    </a:defRPr>
                  </a:pPr>
                  <a:r>
                    <a:rPr lang="en-US" sz="1477" kern="0" dirty="0">
                      <a:gradFill>
                        <a:gsLst>
                          <a:gs pos="0">
                            <a:srgbClr val="000000"/>
                          </a:gs>
                          <a:gs pos="100000">
                            <a:srgbClr val="000000"/>
                          </a:gs>
                        </a:gsLst>
                        <a:lin ang="5400000" scaled="1"/>
                      </a:gradFill>
                      <a:latin typeface="Gill Sans Light"/>
                      <a:cs typeface="Gill Sans Light"/>
                      <a:sym typeface="Gill Sans Light"/>
                    </a:rPr>
                    <a:t>Can we </a:t>
                  </a:r>
                  <a:r>
                    <a:rPr lang="en-US" sz="1480" b="1" dirty="0">
                      <a:solidFill>
                        <a:srgbClr val="0052A4"/>
                      </a:solidFill>
                      <a:latin typeface="Gill Sans Nova Light"/>
                      <a:ea typeface="Helvetica Neue Medium"/>
                      <a:cs typeface="Helvetica Neue Medium"/>
                      <a:sym typeface="Gill Sans Light"/>
                    </a:rPr>
                    <a:t>identify</a:t>
                  </a:r>
                  <a:r>
                    <a:rPr lang="en-US" sz="1477" b="1" kern="0" dirty="0">
                      <a:gradFill>
                        <a:gsLst>
                          <a:gs pos="0">
                            <a:srgbClr val="000000"/>
                          </a:gs>
                          <a:gs pos="100000">
                            <a:srgbClr val="000000"/>
                          </a:gs>
                        </a:gsLst>
                        <a:lin ang="5400000" scaled="1"/>
                      </a:gradFill>
                      <a:latin typeface="Gill Sans Light"/>
                      <a:cs typeface="Gill Sans Light"/>
                      <a:sym typeface="Gill Sans Light"/>
                    </a:rPr>
                    <a:t> </a:t>
                  </a:r>
                  <a:r>
                    <a:rPr lang="en-US" sz="1477" kern="0" dirty="0">
                      <a:gradFill>
                        <a:gsLst>
                          <a:gs pos="0">
                            <a:srgbClr val="000000"/>
                          </a:gs>
                          <a:gs pos="100000">
                            <a:srgbClr val="000000"/>
                          </a:gs>
                        </a:gsLst>
                        <a:lin ang="5400000" scaled="1"/>
                      </a:gradFill>
                      <a:latin typeface="Gill Sans Light"/>
                      <a:cs typeface="Gill Sans Light"/>
                      <a:sym typeface="Gill Sans Light"/>
                    </a:rPr>
                    <a:t>“good” clinical study participants (i.e., who will provide most information about the drug effect)?</a:t>
                  </a:r>
                  <a:endParaRPr sz="1477" kern="0" dirty="0">
                    <a:gradFill>
                      <a:gsLst>
                        <a:gs pos="0">
                          <a:srgbClr val="000000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atin typeface="Gill Sans Light"/>
                    <a:cs typeface="Gill Sans Light"/>
                    <a:sym typeface="Gill Sans Light"/>
                  </a:endParaRP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F67B2219-33FE-471A-816B-B2D1BA8372CB}"/>
                  </a:ext>
                </a:extLst>
              </p:cNvPr>
              <p:cNvGrpSpPr/>
              <p:nvPr/>
            </p:nvGrpSpPr>
            <p:grpSpPr>
              <a:xfrm>
                <a:off x="4936516" y="4995402"/>
                <a:ext cx="1934198" cy="1753274"/>
                <a:chOff x="4936516" y="4995402"/>
                <a:chExt cx="1934198" cy="1753274"/>
              </a:xfrm>
            </p:grpSpPr>
            <p:sp>
              <p:nvSpPr>
                <p:cNvPr id="452" name="Line"/>
                <p:cNvSpPr/>
                <p:nvPr/>
              </p:nvSpPr>
              <p:spPr>
                <a:xfrm flipV="1">
                  <a:off x="6856865" y="4995402"/>
                  <a:ext cx="0" cy="1743880"/>
                </a:xfrm>
                <a:prstGeom prst="line">
                  <a:avLst/>
                </a:prstGeom>
                <a:ln w="50800">
                  <a:solidFill>
                    <a:schemeClr val="accent6"/>
                  </a:solidFill>
                  <a:prstDash val="sysDot"/>
                  <a:miter lim="400000"/>
                </a:ln>
              </p:spPr>
              <p:txBody>
                <a:bodyPr lIns="35719" tIns="35719" rIns="35719" bIns="35719" anchor="ctr"/>
                <a:lstStyle/>
                <a:p>
                  <a:pPr algn="ctr" defTabSz="410751" hangingPunct="0"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 sz="1547" kern="0" dirty="0">
                    <a:solidFill>
                      <a:srgbClr val="FFFFFF"/>
                    </a:solidFill>
                    <a:latin typeface="Gill Sans Nova Light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453" name="Line"/>
                <p:cNvSpPr/>
                <p:nvPr/>
              </p:nvSpPr>
              <p:spPr>
                <a:xfrm>
                  <a:off x="4936516" y="6739284"/>
                  <a:ext cx="1934198" cy="9392"/>
                </a:xfrm>
                <a:prstGeom prst="line">
                  <a:avLst/>
                </a:prstGeom>
                <a:ln w="50800">
                  <a:solidFill>
                    <a:schemeClr val="accent6"/>
                  </a:solidFill>
                  <a:prstDash val="sysDot"/>
                  <a:miter lim="400000"/>
                  <a:headEnd type="oval"/>
                </a:ln>
              </p:spPr>
              <p:txBody>
                <a:bodyPr lIns="35719" tIns="35719" rIns="35719" bIns="35719" anchor="ctr"/>
                <a:lstStyle/>
                <a:p>
                  <a:pPr algn="ctr" defTabSz="410751" hangingPunct="0"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 sz="1547" kern="0">
                    <a:solidFill>
                      <a:srgbClr val="FFFFFF"/>
                    </a:solidFill>
                    <a:latin typeface="Gill Sans Nova Light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</p:grpSp>
        <p:pic>
          <p:nvPicPr>
            <p:cNvPr id="68" name="Graphic 67" descr="User">
              <a:extLst>
                <a:ext uri="{FF2B5EF4-FFF2-40B4-BE49-F238E27FC236}">
                  <a16:creationId xmlns:a16="http://schemas.microsoft.com/office/drawing/2014/main" id="{0C23C311-FA09-4BC6-A198-0927458EC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52755" y="7267920"/>
              <a:ext cx="914400" cy="914400"/>
            </a:xfrm>
            <a:prstGeom prst="rect">
              <a:avLst/>
            </a:prstGeom>
            <a:effectLst/>
          </p:spPr>
        </p:pic>
        <p:pic>
          <p:nvPicPr>
            <p:cNvPr id="69" name="Graphic 68" descr="User">
              <a:extLst>
                <a:ext uri="{FF2B5EF4-FFF2-40B4-BE49-F238E27FC236}">
                  <a16:creationId xmlns:a16="http://schemas.microsoft.com/office/drawing/2014/main" id="{816E430F-4A28-4F37-B8EE-E8A4DA33E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145217" y="7272034"/>
              <a:ext cx="914400" cy="914400"/>
            </a:xfrm>
            <a:prstGeom prst="rect">
              <a:avLst/>
            </a:prstGeom>
            <a:effectLst/>
          </p:spPr>
        </p:pic>
        <p:pic>
          <p:nvPicPr>
            <p:cNvPr id="70" name="Graphic 69" descr="User">
              <a:extLst>
                <a:ext uri="{FF2B5EF4-FFF2-40B4-BE49-F238E27FC236}">
                  <a16:creationId xmlns:a16="http://schemas.microsoft.com/office/drawing/2014/main" id="{0E5E94D6-28C8-4408-8A4E-450526475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148986" y="7267920"/>
              <a:ext cx="914400" cy="914400"/>
            </a:xfrm>
            <a:prstGeom prst="rect">
              <a:avLst/>
            </a:prstGeom>
            <a:effectLst/>
          </p:spPr>
        </p:pic>
        <p:pic>
          <p:nvPicPr>
            <p:cNvPr id="71" name="Graphic 70" descr="User">
              <a:extLst>
                <a:ext uri="{FF2B5EF4-FFF2-40B4-BE49-F238E27FC236}">
                  <a16:creationId xmlns:a16="http://schemas.microsoft.com/office/drawing/2014/main" id="{36280FD4-4C79-48FB-8ED5-7F1ED296B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141449" y="7267920"/>
              <a:ext cx="914400" cy="914400"/>
            </a:xfrm>
            <a:prstGeom prst="rect">
              <a:avLst/>
            </a:prstGeom>
            <a:effectLst/>
          </p:spPr>
        </p:pic>
        <p:pic>
          <p:nvPicPr>
            <p:cNvPr id="72" name="t1weighted.png" descr="t1weighted.png">
              <a:extLst>
                <a:ext uri="{FF2B5EF4-FFF2-40B4-BE49-F238E27FC236}">
                  <a16:creationId xmlns:a16="http://schemas.microsoft.com/office/drawing/2014/main" id="{7629A583-3E02-4E94-AE76-6E3B73F2B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99997" y="8184238"/>
              <a:ext cx="819916" cy="1050415"/>
            </a:xfrm>
            <a:prstGeom prst="rect">
              <a:avLst/>
            </a:prstGeom>
            <a:ln w="25400">
              <a:solidFill>
                <a:srgbClr val="F3F7F5"/>
              </a:solidFill>
              <a:miter lim="400000"/>
            </a:ln>
            <a:effectLst>
              <a:outerShdw blurRad="50800" dist="25400" dir="3600000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3" name="t1weighted.png" descr="t1weighted.png">
              <a:extLst>
                <a:ext uri="{FF2B5EF4-FFF2-40B4-BE49-F238E27FC236}">
                  <a16:creationId xmlns:a16="http://schemas.microsoft.com/office/drawing/2014/main" id="{527712D3-425F-4EC9-80D1-D26FA2518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96141" y="8184238"/>
              <a:ext cx="819916" cy="1050415"/>
            </a:xfrm>
            <a:prstGeom prst="rect">
              <a:avLst/>
            </a:prstGeom>
            <a:ln w="25400">
              <a:solidFill>
                <a:srgbClr val="F3F7F5"/>
              </a:solidFill>
              <a:miter lim="400000"/>
            </a:ln>
            <a:effectLst>
              <a:outerShdw blurRad="50800" dist="25400" dir="3600000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4" name="t1weighted.png" descr="t1weighted.png">
              <a:extLst>
                <a:ext uri="{FF2B5EF4-FFF2-40B4-BE49-F238E27FC236}">
                  <a16:creationId xmlns:a16="http://schemas.microsoft.com/office/drawing/2014/main" id="{4EEB589A-C0FB-4E81-9912-2295E7673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94213" y="8184238"/>
              <a:ext cx="819916" cy="1050415"/>
            </a:xfrm>
            <a:prstGeom prst="rect">
              <a:avLst/>
            </a:prstGeom>
            <a:ln w="25400">
              <a:solidFill>
                <a:srgbClr val="F3F7F5"/>
              </a:solidFill>
              <a:miter lim="400000"/>
            </a:ln>
            <a:effectLst>
              <a:outerShdw blurRad="50800" dist="25400" dir="3600000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5" name="t1weighted.png" descr="t1weighted.png">
              <a:extLst>
                <a:ext uri="{FF2B5EF4-FFF2-40B4-BE49-F238E27FC236}">
                  <a16:creationId xmlns:a16="http://schemas.microsoft.com/office/drawing/2014/main" id="{61DEC537-6B18-437D-9F1E-CA3E6F6CB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98069" y="8184238"/>
              <a:ext cx="819916" cy="1050415"/>
            </a:xfrm>
            <a:prstGeom prst="rect">
              <a:avLst/>
            </a:prstGeom>
            <a:ln w="25400">
              <a:solidFill>
                <a:srgbClr val="F3F7F5"/>
              </a:solidFill>
              <a:miter lim="400000"/>
            </a:ln>
            <a:effectLst>
              <a:outerShdw blurRad="50800" dist="25400" dir="3600000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BA7A6C3-C930-4764-9E98-DD2D0AB1F3DC}"/>
              </a:ext>
            </a:extLst>
          </p:cNvPr>
          <p:cNvGrpSpPr/>
          <p:nvPr/>
        </p:nvGrpSpPr>
        <p:grpSpPr>
          <a:xfrm>
            <a:off x="5748367" y="71438"/>
            <a:ext cx="3107052" cy="3353215"/>
            <a:chOff x="8175455" y="101600"/>
            <a:chExt cx="4418918" cy="476901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C0C0198-99A6-4D6C-A6E3-371517B0CE79}"/>
                </a:ext>
              </a:extLst>
            </p:cNvPr>
            <p:cNvGrpSpPr/>
            <p:nvPr/>
          </p:nvGrpSpPr>
          <p:grpSpPr>
            <a:xfrm>
              <a:off x="8175455" y="101600"/>
              <a:ext cx="4418918" cy="4769017"/>
              <a:chOff x="8175455" y="101600"/>
              <a:chExt cx="4418918" cy="4769017"/>
            </a:xfrm>
          </p:grpSpPr>
          <p:sp>
            <p:nvSpPr>
              <p:cNvPr id="446" name="PRECLINICAL ALZHEIMER'S DISEASE"/>
              <p:cNvSpPr txBox="1"/>
              <p:nvPr/>
            </p:nvSpPr>
            <p:spPr>
              <a:xfrm>
                <a:off x="8597479" y="2892421"/>
                <a:ext cx="3996894" cy="74915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5719" tIns="35719" rIns="35719" bIns="35719" anchor="ctr">
                <a:spAutoFit/>
              </a:bodyPr>
              <a:lstStyle>
                <a:lvl1pPr>
                  <a:defRPr sz="2100" b="0">
                    <a:latin typeface="Gill Sans Light"/>
                    <a:ea typeface="Gill Sans Light"/>
                    <a:cs typeface="Gill Sans Light"/>
                    <a:sym typeface="Gill Sans Light"/>
                  </a:defRPr>
                </a:lvl1pPr>
              </a:lstStyle>
              <a:p>
                <a:pPr algn="ctr" defTabSz="410751" hangingPunct="0"/>
                <a:r>
                  <a:rPr lang="en-US" sz="1477" kern="0" dirty="0">
                    <a:gradFill>
                      <a:gsLst>
                        <a:gs pos="0">
                          <a:srgbClr val="000000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</a:rPr>
                  <a:t>Can we </a:t>
                </a:r>
                <a:r>
                  <a:rPr lang="en-US" sz="1480" b="1" dirty="0">
                    <a:solidFill>
                      <a:srgbClr val="0052A4"/>
                    </a:solidFill>
                    <a:latin typeface="Gill Sans Nova Light"/>
                    <a:ea typeface="Helvetica Neue Medium"/>
                    <a:cs typeface="Helvetica Neue Medium"/>
                  </a:rPr>
                  <a:t>detect</a:t>
                </a:r>
                <a:r>
                  <a:rPr lang="en-US" sz="1477" kern="0" dirty="0">
                    <a:gradFill>
                      <a:gsLst>
                        <a:gs pos="0">
                          <a:srgbClr val="000000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</a:rPr>
                  <a:t> how brain networks differ between healthy and diseased?</a:t>
                </a:r>
                <a:endParaRPr sz="1477" kern="0" dirty="0">
                  <a:gradFill>
                    <a:gsLst>
                      <a:gs pos="0">
                        <a:srgbClr val="000000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</a:endParaRPr>
              </a:p>
            </p:txBody>
          </p:sp>
          <p:sp>
            <p:nvSpPr>
              <p:cNvPr id="448" name="Line"/>
              <p:cNvSpPr/>
              <p:nvPr/>
            </p:nvSpPr>
            <p:spPr>
              <a:xfrm flipV="1">
                <a:off x="8175455" y="3054516"/>
                <a:ext cx="1" cy="1816101"/>
              </a:xfrm>
              <a:prstGeom prst="line">
                <a:avLst/>
              </a:prstGeom>
              <a:ln w="50800">
                <a:solidFill>
                  <a:schemeClr val="accent6"/>
                </a:solidFill>
                <a:prstDash val="sysDot"/>
                <a:miter lim="400000"/>
              </a:ln>
            </p:spPr>
            <p:txBody>
              <a:bodyPr lIns="35719" tIns="35719" rIns="35719" bIns="35719" anchor="ctr"/>
              <a:lstStyle/>
              <a:p>
                <a:pPr algn="ctr" defTabSz="410751" hangingPunct="0"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547" kern="0">
                  <a:solidFill>
                    <a:srgbClr val="FFFFFF"/>
                  </a:solidFill>
                  <a:latin typeface="Gill Sans Nova Light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49" name="Line"/>
              <p:cNvSpPr/>
              <p:nvPr/>
            </p:nvSpPr>
            <p:spPr>
              <a:xfrm>
                <a:off x="8175456" y="3073567"/>
                <a:ext cx="270144" cy="0"/>
              </a:xfrm>
              <a:prstGeom prst="line">
                <a:avLst/>
              </a:prstGeom>
              <a:ln w="50800">
                <a:solidFill>
                  <a:schemeClr val="accent6"/>
                </a:solidFill>
                <a:prstDash val="sysDot"/>
                <a:miter lim="400000"/>
                <a:tailEnd type="oval"/>
              </a:ln>
            </p:spPr>
            <p:txBody>
              <a:bodyPr lIns="35719" tIns="35719" rIns="35719" bIns="35719" anchor="ctr"/>
              <a:lstStyle/>
              <a:p>
                <a:pPr algn="ctr" defTabSz="410751" hangingPunct="0"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547" kern="0">
                  <a:solidFill>
                    <a:srgbClr val="FFFFFF"/>
                  </a:solidFill>
                  <a:latin typeface="Gill Sans Nova Light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72" name="Rectangle"/>
              <p:cNvSpPr/>
              <p:nvPr/>
            </p:nvSpPr>
            <p:spPr>
              <a:xfrm>
                <a:off x="8717757" y="101600"/>
                <a:ext cx="3835400" cy="2781300"/>
              </a:xfrm>
              <a:prstGeom prst="roundRect">
                <a:avLst>
                  <a:gd name="adj" fmla="val 0"/>
                </a:avLst>
              </a:prstGeom>
              <a:solidFill>
                <a:srgbClr val="F7FCF3"/>
              </a:solidFill>
              <a:ln w="12700" cap="flat">
                <a:noFill/>
                <a:miter lim="400000"/>
              </a:ln>
              <a:effectLst>
                <a:outerShdw blurRad="127000" dist="76200" dir="2700000" rotWithShape="0">
                  <a:srgbClr val="000000">
                    <a:alpha val="75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algn="ctr" defTabSz="410751" hangingPunct="0"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547" kern="0" dirty="0">
                  <a:solidFill>
                    <a:srgbClr val="FFFFFF"/>
                  </a:solidFill>
                  <a:latin typeface="Gill Sans Nova Light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sp>
          <p:nvSpPr>
            <p:cNvPr id="76" name="Brain">
              <a:extLst>
                <a:ext uri="{FF2B5EF4-FFF2-40B4-BE49-F238E27FC236}">
                  <a16:creationId xmlns:a16="http://schemas.microsoft.com/office/drawing/2014/main" id="{63F97A42-9013-446D-9240-49ABD46B85FB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8934088" y="203200"/>
              <a:ext cx="1151386" cy="883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427" extrusionOk="0">
                  <a:moveTo>
                    <a:pt x="7654" y="1"/>
                  </a:moveTo>
                  <a:cubicBezTo>
                    <a:pt x="6294" y="20"/>
                    <a:pt x="4753" y="903"/>
                    <a:pt x="4110" y="2532"/>
                  </a:cubicBezTo>
                  <a:cubicBezTo>
                    <a:pt x="4110" y="2532"/>
                    <a:pt x="4104" y="2532"/>
                    <a:pt x="4104" y="2532"/>
                  </a:cubicBezTo>
                  <a:cubicBezTo>
                    <a:pt x="3722" y="3624"/>
                    <a:pt x="3929" y="4445"/>
                    <a:pt x="3945" y="4495"/>
                  </a:cubicBezTo>
                  <a:cubicBezTo>
                    <a:pt x="3976" y="4602"/>
                    <a:pt x="3935" y="4724"/>
                    <a:pt x="3855" y="4767"/>
                  </a:cubicBezTo>
                  <a:cubicBezTo>
                    <a:pt x="3839" y="4774"/>
                    <a:pt x="3828" y="4781"/>
                    <a:pt x="3812" y="4781"/>
                  </a:cubicBezTo>
                  <a:cubicBezTo>
                    <a:pt x="3743" y="4788"/>
                    <a:pt x="3679" y="4730"/>
                    <a:pt x="3653" y="4644"/>
                  </a:cubicBezTo>
                  <a:cubicBezTo>
                    <a:pt x="3642" y="4595"/>
                    <a:pt x="3430" y="3790"/>
                    <a:pt x="3722" y="2691"/>
                  </a:cubicBezTo>
                  <a:cubicBezTo>
                    <a:pt x="3754" y="2562"/>
                    <a:pt x="3690" y="2425"/>
                    <a:pt x="3590" y="2425"/>
                  </a:cubicBezTo>
                  <a:cubicBezTo>
                    <a:pt x="1950" y="2425"/>
                    <a:pt x="273" y="5524"/>
                    <a:pt x="347" y="7372"/>
                  </a:cubicBezTo>
                  <a:cubicBezTo>
                    <a:pt x="353" y="7515"/>
                    <a:pt x="475" y="7579"/>
                    <a:pt x="555" y="7493"/>
                  </a:cubicBezTo>
                  <a:cubicBezTo>
                    <a:pt x="778" y="7236"/>
                    <a:pt x="1021" y="7029"/>
                    <a:pt x="1281" y="6886"/>
                  </a:cubicBezTo>
                  <a:cubicBezTo>
                    <a:pt x="1350" y="6850"/>
                    <a:pt x="1429" y="6879"/>
                    <a:pt x="1472" y="6964"/>
                  </a:cubicBezTo>
                  <a:cubicBezTo>
                    <a:pt x="1530" y="7078"/>
                    <a:pt x="1487" y="7236"/>
                    <a:pt x="1397" y="7279"/>
                  </a:cubicBezTo>
                  <a:cubicBezTo>
                    <a:pt x="1036" y="7471"/>
                    <a:pt x="750" y="7772"/>
                    <a:pt x="516" y="8129"/>
                  </a:cubicBezTo>
                  <a:cubicBezTo>
                    <a:pt x="-529" y="10034"/>
                    <a:pt x="140" y="12853"/>
                    <a:pt x="1392" y="14423"/>
                  </a:cubicBezTo>
                  <a:cubicBezTo>
                    <a:pt x="1610" y="14680"/>
                    <a:pt x="1833" y="14902"/>
                    <a:pt x="2056" y="15088"/>
                  </a:cubicBezTo>
                  <a:cubicBezTo>
                    <a:pt x="2156" y="15166"/>
                    <a:pt x="2358" y="15310"/>
                    <a:pt x="2352" y="15324"/>
                  </a:cubicBezTo>
                  <a:cubicBezTo>
                    <a:pt x="3759" y="16381"/>
                    <a:pt x="5347" y="16295"/>
                    <a:pt x="5973" y="16216"/>
                  </a:cubicBezTo>
                  <a:cubicBezTo>
                    <a:pt x="6105" y="16202"/>
                    <a:pt x="6238" y="16244"/>
                    <a:pt x="6344" y="16344"/>
                  </a:cubicBezTo>
                  <a:cubicBezTo>
                    <a:pt x="6567" y="16543"/>
                    <a:pt x="8073" y="17950"/>
                    <a:pt x="10605" y="17872"/>
                  </a:cubicBezTo>
                  <a:cubicBezTo>
                    <a:pt x="11231" y="17850"/>
                    <a:pt x="12001" y="17751"/>
                    <a:pt x="12824" y="17401"/>
                  </a:cubicBezTo>
                  <a:cubicBezTo>
                    <a:pt x="13912" y="16937"/>
                    <a:pt x="14755" y="15760"/>
                    <a:pt x="14686" y="14325"/>
                  </a:cubicBezTo>
                  <a:cubicBezTo>
                    <a:pt x="14506" y="12369"/>
                    <a:pt x="13817" y="11205"/>
                    <a:pt x="12469" y="10377"/>
                  </a:cubicBezTo>
                  <a:cubicBezTo>
                    <a:pt x="11806" y="9970"/>
                    <a:pt x="11046" y="9898"/>
                    <a:pt x="10467" y="9926"/>
                  </a:cubicBezTo>
                  <a:cubicBezTo>
                    <a:pt x="10122" y="9948"/>
                    <a:pt x="9815" y="9999"/>
                    <a:pt x="9550" y="10056"/>
                  </a:cubicBezTo>
                  <a:lnTo>
                    <a:pt x="9512" y="10069"/>
                  </a:lnTo>
                  <a:cubicBezTo>
                    <a:pt x="8599" y="10283"/>
                    <a:pt x="8137" y="10662"/>
                    <a:pt x="8132" y="10669"/>
                  </a:cubicBezTo>
                  <a:cubicBezTo>
                    <a:pt x="8111" y="10691"/>
                    <a:pt x="8085" y="10698"/>
                    <a:pt x="8064" y="10698"/>
                  </a:cubicBezTo>
                  <a:cubicBezTo>
                    <a:pt x="8006" y="10705"/>
                    <a:pt x="7952" y="10669"/>
                    <a:pt x="7920" y="10598"/>
                  </a:cubicBezTo>
                  <a:cubicBezTo>
                    <a:pt x="7872" y="10498"/>
                    <a:pt x="7899" y="10370"/>
                    <a:pt x="7968" y="10306"/>
                  </a:cubicBezTo>
                  <a:cubicBezTo>
                    <a:pt x="7989" y="10291"/>
                    <a:pt x="8266" y="10062"/>
                    <a:pt x="8807" y="9848"/>
                  </a:cubicBezTo>
                  <a:cubicBezTo>
                    <a:pt x="8903" y="9813"/>
                    <a:pt x="8918" y="9641"/>
                    <a:pt x="8839" y="9570"/>
                  </a:cubicBezTo>
                  <a:cubicBezTo>
                    <a:pt x="8313" y="9098"/>
                    <a:pt x="7617" y="8270"/>
                    <a:pt x="7416" y="7071"/>
                  </a:cubicBezTo>
                  <a:cubicBezTo>
                    <a:pt x="7394" y="6957"/>
                    <a:pt x="7448" y="6843"/>
                    <a:pt x="7533" y="6821"/>
                  </a:cubicBezTo>
                  <a:cubicBezTo>
                    <a:pt x="7618" y="6793"/>
                    <a:pt x="7698" y="6865"/>
                    <a:pt x="7719" y="6987"/>
                  </a:cubicBezTo>
                  <a:cubicBezTo>
                    <a:pt x="7942" y="8321"/>
                    <a:pt x="8912" y="9179"/>
                    <a:pt x="9358" y="9507"/>
                  </a:cubicBezTo>
                  <a:cubicBezTo>
                    <a:pt x="9469" y="9586"/>
                    <a:pt x="9597" y="9620"/>
                    <a:pt x="9719" y="9592"/>
                  </a:cubicBezTo>
                  <a:cubicBezTo>
                    <a:pt x="10234" y="9492"/>
                    <a:pt x="11518" y="9334"/>
                    <a:pt x="12595" y="9998"/>
                  </a:cubicBezTo>
                  <a:cubicBezTo>
                    <a:pt x="12998" y="10240"/>
                    <a:pt x="13345" y="10521"/>
                    <a:pt x="13636" y="10828"/>
                  </a:cubicBezTo>
                  <a:cubicBezTo>
                    <a:pt x="13743" y="10942"/>
                    <a:pt x="13897" y="10948"/>
                    <a:pt x="14008" y="10841"/>
                  </a:cubicBezTo>
                  <a:cubicBezTo>
                    <a:pt x="14640" y="10241"/>
                    <a:pt x="15270" y="10013"/>
                    <a:pt x="15902" y="10156"/>
                  </a:cubicBezTo>
                  <a:cubicBezTo>
                    <a:pt x="16756" y="10356"/>
                    <a:pt x="17361" y="11205"/>
                    <a:pt x="17584" y="11691"/>
                  </a:cubicBezTo>
                  <a:cubicBezTo>
                    <a:pt x="17626" y="11784"/>
                    <a:pt x="17616" y="11912"/>
                    <a:pt x="17552" y="11983"/>
                  </a:cubicBezTo>
                  <a:cubicBezTo>
                    <a:pt x="17526" y="12011"/>
                    <a:pt x="17499" y="12025"/>
                    <a:pt x="17468" y="12025"/>
                  </a:cubicBezTo>
                  <a:cubicBezTo>
                    <a:pt x="17414" y="12032"/>
                    <a:pt x="17357" y="11996"/>
                    <a:pt x="17325" y="11925"/>
                  </a:cubicBezTo>
                  <a:cubicBezTo>
                    <a:pt x="17144" y="11532"/>
                    <a:pt x="16602" y="10749"/>
                    <a:pt x="15849" y="10578"/>
                  </a:cubicBezTo>
                  <a:cubicBezTo>
                    <a:pt x="15313" y="10456"/>
                    <a:pt x="14766" y="10648"/>
                    <a:pt x="14214" y="11169"/>
                  </a:cubicBezTo>
                  <a:cubicBezTo>
                    <a:pt x="14123" y="11254"/>
                    <a:pt x="14108" y="11418"/>
                    <a:pt x="14177" y="11532"/>
                  </a:cubicBezTo>
                  <a:cubicBezTo>
                    <a:pt x="14389" y="11875"/>
                    <a:pt x="14565" y="12262"/>
                    <a:pt x="14698" y="12683"/>
                  </a:cubicBezTo>
                  <a:cubicBezTo>
                    <a:pt x="14847" y="13169"/>
                    <a:pt x="14952" y="13695"/>
                    <a:pt x="15005" y="14316"/>
                  </a:cubicBezTo>
                  <a:cubicBezTo>
                    <a:pt x="16369" y="14966"/>
                    <a:pt x="19967" y="14602"/>
                    <a:pt x="20652" y="11448"/>
                  </a:cubicBezTo>
                  <a:cubicBezTo>
                    <a:pt x="21071" y="9520"/>
                    <a:pt x="20280" y="7208"/>
                    <a:pt x="19086" y="6630"/>
                  </a:cubicBezTo>
                  <a:cubicBezTo>
                    <a:pt x="18943" y="6558"/>
                    <a:pt x="18795" y="6680"/>
                    <a:pt x="18758" y="6879"/>
                  </a:cubicBezTo>
                  <a:cubicBezTo>
                    <a:pt x="18652" y="7472"/>
                    <a:pt x="18444" y="7944"/>
                    <a:pt x="18242" y="8258"/>
                  </a:cubicBezTo>
                  <a:cubicBezTo>
                    <a:pt x="18189" y="8336"/>
                    <a:pt x="18189" y="8458"/>
                    <a:pt x="18242" y="8543"/>
                  </a:cubicBezTo>
                  <a:cubicBezTo>
                    <a:pt x="18338" y="8693"/>
                    <a:pt x="18481" y="8971"/>
                    <a:pt x="18635" y="9442"/>
                  </a:cubicBezTo>
                  <a:cubicBezTo>
                    <a:pt x="18667" y="9542"/>
                    <a:pt x="18640" y="9678"/>
                    <a:pt x="18565" y="9728"/>
                  </a:cubicBezTo>
                  <a:cubicBezTo>
                    <a:pt x="18544" y="9742"/>
                    <a:pt x="18529" y="9748"/>
                    <a:pt x="18507" y="9748"/>
                  </a:cubicBezTo>
                  <a:cubicBezTo>
                    <a:pt x="18438" y="9755"/>
                    <a:pt x="18375" y="9700"/>
                    <a:pt x="18348" y="9614"/>
                  </a:cubicBezTo>
                  <a:cubicBezTo>
                    <a:pt x="18348" y="9607"/>
                    <a:pt x="18226" y="9179"/>
                    <a:pt x="17977" y="8793"/>
                  </a:cubicBezTo>
                  <a:cubicBezTo>
                    <a:pt x="17653" y="8301"/>
                    <a:pt x="17271" y="8108"/>
                    <a:pt x="16836" y="8222"/>
                  </a:cubicBezTo>
                  <a:cubicBezTo>
                    <a:pt x="16740" y="8244"/>
                    <a:pt x="16650" y="8150"/>
                    <a:pt x="16650" y="8015"/>
                  </a:cubicBezTo>
                  <a:cubicBezTo>
                    <a:pt x="16650" y="7908"/>
                    <a:pt x="16708" y="7822"/>
                    <a:pt x="16783" y="7807"/>
                  </a:cubicBezTo>
                  <a:cubicBezTo>
                    <a:pt x="17244" y="7686"/>
                    <a:pt x="17610" y="7886"/>
                    <a:pt x="17791" y="8022"/>
                  </a:cubicBezTo>
                  <a:cubicBezTo>
                    <a:pt x="17871" y="8079"/>
                    <a:pt x="17971" y="8057"/>
                    <a:pt x="18030" y="7957"/>
                  </a:cubicBezTo>
                  <a:cubicBezTo>
                    <a:pt x="18444" y="7300"/>
                    <a:pt x="18980" y="5845"/>
                    <a:pt x="18215" y="4332"/>
                  </a:cubicBezTo>
                  <a:cubicBezTo>
                    <a:pt x="17738" y="3390"/>
                    <a:pt x="16750" y="2824"/>
                    <a:pt x="15965" y="2789"/>
                  </a:cubicBezTo>
                  <a:cubicBezTo>
                    <a:pt x="15901" y="2789"/>
                    <a:pt x="15843" y="2790"/>
                    <a:pt x="15779" y="2798"/>
                  </a:cubicBezTo>
                  <a:cubicBezTo>
                    <a:pt x="15647" y="2812"/>
                    <a:pt x="15403" y="2824"/>
                    <a:pt x="15074" y="2931"/>
                  </a:cubicBezTo>
                  <a:cubicBezTo>
                    <a:pt x="14560" y="3096"/>
                    <a:pt x="14279" y="3382"/>
                    <a:pt x="14273" y="3382"/>
                  </a:cubicBezTo>
                  <a:cubicBezTo>
                    <a:pt x="14204" y="3453"/>
                    <a:pt x="14107" y="3433"/>
                    <a:pt x="14054" y="3333"/>
                  </a:cubicBezTo>
                  <a:cubicBezTo>
                    <a:pt x="14007" y="3240"/>
                    <a:pt x="14019" y="3103"/>
                    <a:pt x="14088" y="3039"/>
                  </a:cubicBezTo>
                  <a:cubicBezTo>
                    <a:pt x="14114" y="3010"/>
                    <a:pt x="14470" y="2669"/>
                    <a:pt x="15096" y="2483"/>
                  </a:cubicBezTo>
                  <a:cubicBezTo>
                    <a:pt x="15186" y="2455"/>
                    <a:pt x="15227" y="2304"/>
                    <a:pt x="15169" y="2204"/>
                  </a:cubicBezTo>
                  <a:cubicBezTo>
                    <a:pt x="14341" y="648"/>
                    <a:pt x="11471" y="-173"/>
                    <a:pt x="10170" y="641"/>
                  </a:cubicBezTo>
                  <a:cubicBezTo>
                    <a:pt x="10048" y="719"/>
                    <a:pt x="9996" y="919"/>
                    <a:pt x="10059" y="1076"/>
                  </a:cubicBezTo>
                  <a:cubicBezTo>
                    <a:pt x="10203" y="1461"/>
                    <a:pt x="10265" y="1904"/>
                    <a:pt x="10233" y="2325"/>
                  </a:cubicBezTo>
                  <a:cubicBezTo>
                    <a:pt x="10228" y="2432"/>
                    <a:pt x="10165" y="2512"/>
                    <a:pt x="10091" y="2519"/>
                  </a:cubicBezTo>
                  <a:cubicBezTo>
                    <a:pt x="10080" y="2519"/>
                    <a:pt x="10075" y="2519"/>
                    <a:pt x="10064" y="2519"/>
                  </a:cubicBezTo>
                  <a:cubicBezTo>
                    <a:pt x="9979" y="2505"/>
                    <a:pt x="9916" y="2404"/>
                    <a:pt x="9927" y="2282"/>
                  </a:cubicBezTo>
                  <a:cubicBezTo>
                    <a:pt x="9937" y="2140"/>
                    <a:pt x="10011" y="1106"/>
                    <a:pt x="9295" y="520"/>
                  </a:cubicBezTo>
                  <a:cubicBezTo>
                    <a:pt x="8854" y="161"/>
                    <a:pt x="8273" y="-8"/>
                    <a:pt x="7654" y="1"/>
                  </a:cubicBezTo>
                  <a:close/>
                  <a:moveTo>
                    <a:pt x="6930" y="3139"/>
                  </a:moveTo>
                  <a:cubicBezTo>
                    <a:pt x="7435" y="3144"/>
                    <a:pt x="7913" y="3351"/>
                    <a:pt x="8361" y="3761"/>
                  </a:cubicBezTo>
                  <a:cubicBezTo>
                    <a:pt x="8886" y="4239"/>
                    <a:pt x="9242" y="4895"/>
                    <a:pt x="9449" y="5352"/>
                  </a:cubicBezTo>
                  <a:cubicBezTo>
                    <a:pt x="9491" y="5444"/>
                    <a:pt x="9582" y="5480"/>
                    <a:pt x="9656" y="5430"/>
                  </a:cubicBezTo>
                  <a:cubicBezTo>
                    <a:pt x="10925" y="4509"/>
                    <a:pt x="12288" y="4695"/>
                    <a:pt x="13403" y="5952"/>
                  </a:cubicBezTo>
                  <a:cubicBezTo>
                    <a:pt x="13456" y="6009"/>
                    <a:pt x="13535" y="6015"/>
                    <a:pt x="13593" y="5958"/>
                  </a:cubicBezTo>
                  <a:cubicBezTo>
                    <a:pt x="13795" y="5758"/>
                    <a:pt x="14331" y="5353"/>
                    <a:pt x="15154" y="5617"/>
                  </a:cubicBezTo>
                  <a:cubicBezTo>
                    <a:pt x="15239" y="5631"/>
                    <a:pt x="15291" y="5745"/>
                    <a:pt x="15270" y="5867"/>
                  </a:cubicBezTo>
                  <a:cubicBezTo>
                    <a:pt x="15249" y="5981"/>
                    <a:pt x="15164" y="6045"/>
                    <a:pt x="15079" y="6016"/>
                  </a:cubicBezTo>
                  <a:cubicBezTo>
                    <a:pt x="14527" y="5866"/>
                    <a:pt x="14076" y="5967"/>
                    <a:pt x="13736" y="6331"/>
                  </a:cubicBezTo>
                  <a:cubicBezTo>
                    <a:pt x="13418" y="6673"/>
                    <a:pt x="13217" y="7243"/>
                    <a:pt x="13195" y="7856"/>
                  </a:cubicBezTo>
                  <a:cubicBezTo>
                    <a:pt x="13190" y="7964"/>
                    <a:pt x="13132" y="8050"/>
                    <a:pt x="13053" y="8057"/>
                  </a:cubicBezTo>
                  <a:cubicBezTo>
                    <a:pt x="13026" y="8057"/>
                    <a:pt x="13000" y="8057"/>
                    <a:pt x="12973" y="8028"/>
                  </a:cubicBezTo>
                  <a:cubicBezTo>
                    <a:pt x="12915" y="7985"/>
                    <a:pt x="12882" y="7900"/>
                    <a:pt x="12887" y="7814"/>
                  </a:cubicBezTo>
                  <a:cubicBezTo>
                    <a:pt x="12903" y="7336"/>
                    <a:pt x="13015" y="6880"/>
                    <a:pt x="13195" y="6509"/>
                  </a:cubicBezTo>
                  <a:cubicBezTo>
                    <a:pt x="13243" y="6416"/>
                    <a:pt x="13228" y="6295"/>
                    <a:pt x="13164" y="6224"/>
                  </a:cubicBezTo>
                  <a:cubicBezTo>
                    <a:pt x="11630" y="4532"/>
                    <a:pt x="10133" y="5487"/>
                    <a:pt x="9543" y="5994"/>
                  </a:cubicBezTo>
                  <a:cubicBezTo>
                    <a:pt x="9464" y="6058"/>
                    <a:pt x="9364" y="6023"/>
                    <a:pt x="9321" y="5909"/>
                  </a:cubicBezTo>
                  <a:cubicBezTo>
                    <a:pt x="9194" y="5559"/>
                    <a:pt x="8827" y="4688"/>
                    <a:pt x="8185" y="4102"/>
                  </a:cubicBezTo>
                  <a:cubicBezTo>
                    <a:pt x="7548" y="3524"/>
                    <a:pt x="6843" y="3403"/>
                    <a:pt x="6084" y="3746"/>
                  </a:cubicBezTo>
                  <a:cubicBezTo>
                    <a:pt x="5999" y="3781"/>
                    <a:pt x="5909" y="3717"/>
                    <a:pt x="5888" y="3603"/>
                  </a:cubicBezTo>
                  <a:cubicBezTo>
                    <a:pt x="5867" y="3496"/>
                    <a:pt x="5915" y="3375"/>
                    <a:pt x="5994" y="3346"/>
                  </a:cubicBezTo>
                  <a:cubicBezTo>
                    <a:pt x="6315" y="3204"/>
                    <a:pt x="6627" y="3136"/>
                    <a:pt x="6930" y="3139"/>
                  </a:cubicBezTo>
                  <a:close/>
                  <a:moveTo>
                    <a:pt x="4412" y="7120"/>
                  </a:moveTo>
                  <a:cubicBezTo>
                    <a:pt x="4454" y="7118"/>
                    <a:pt x="4496" y="7136"/>
                    <a:pt x="4528" y="7178"/>
                  </a:cubicBezTo>
                  <a:cubicBezTo>
                    <a:pt x="5112" y="7964"/>
                    <a:pt x="5357" y="9491"/>
                    <a:pt x="4678" y="11169"/>
                  </a:cubicBezTo>
                  <a:cubicBezTo>
                    <a:pt x="4630" y="11290"/>
                    <a:pt x="4688" y="11440"/>
                    <a:pt x="4789" y="11448"/>
                  </a:cubicBezTo>
                  <a:cubicBezTo>
                    <a:pt x="5622" y="11512"/>
                    <a:pt x="7236" y="11876"/>
                    <a:pt x="8250" y="13725"/>
                  </a:cubicBezTo>
                  <a:cubicBezTo>
                    <a:pt x="8287" y="13789"/>
                    <a:pt x="8351" y="13816"/>
                    <a:pt x="8409" y="13781"/>
                  </a:cubicBezTo>
                  <a:cubicBezTo>
                    <a:pt x="9009" y="13474"/>
                    <a:pt x="9645" y="13354"/>
                    <a:pt x="10245" y="13439"/>
                  </a:cubicBezTo>
                  <a:cubicBezTo>
                    <a:pt x="10314" y="13447"/>
                    <a:pt x="10373" y="13374"/>
                    <a:pt x="10373" y="13281"/>
                  </a:cubicBezTo>
                  <a:cubicBezTo>
                    <a:pt x="10373" y="12831"/>
                    <a:pt x="10547" y="12183"/>
                    <a:pt x="11237" y="11833"/>
                  </a:cubicBezTo>
                  <a:cubicBezTo>
                    <a:pt x="11322" y="11791"/>
                    <a:pt x="11413" y="11855"/>
                    <a:pt x="11439" y="11970"/>
                  </a:cubicBezTo>
                  <a:cubicBezTo>
                    <a:pt x="11466" y="12077"/>
                    <a:pt x="11417" y="12190"/>
                    <a:pt x="11338" y="12233"/>
                  </a:cubicBezTo>
                  <a:cubicBezTo>
                    <a:pt x="10547" y="12640"/>
                    <a:pt x="10691" y="13418"/>
                    <a:pt x="10696" y="13446"/>
                  </a:cubicBezTo>
                  <a:cubicBezTo>
                    <a:pt x="10707" y="13510"/>
                    <a:pt x="10743" y="13552"/>
                    <a:pt x="10786" y="13567"/>
                  </a:cubicBezTo>
                  <a:cubicBezTo>
                    <a:pt x="11391" y="13788"/>
                    <a:pt x="11889" y="14216"/>
                    <a:pt x="12170" y="14780"/>
                  </a:cubicBezTo>
                  <a:cubicBezTo>
                    <a:pt x="12218" y="14873"/>
                    <a:pt x="12208" y="15010"/>
                    <a:pt x="12144" y="15074"/>
                  </a:cubicBezTo>
                  <a:cubicBezTo>
                    <a:pt x="12117" y="15103"/>
                    <a:pt x="12091" y="15117"/>
                    <a:pt x="12059" y="15117"/>
                  </a:cubicBezTo>
                  <a:cubicBezTo>
                    <a:pt x="12006" y="15124"/>
                    <a:pt x="11954" y="15087"/>
                    <a:pt x="11917" y="15023"/>
                  </a:cubicBezTo>
                  <a:cubicBezTo>
                    <a:pt x="11386" y="13945"/>
                    <a:pt x="9852" y="13361"/>
                    <a:pt x="8308" y="14289"/>
                  </a:cubicBezTo>
                  <a:cubicBezTo>
                    <a:pt x="8239" y="14332"/>
                    <a:pt x="8160" y="14295"/>
                    <a:pt x="8117" y="14209"/>
                  </a:cubicBezTo>
                  <a:cubicBezTo>
                    <a:pt x="6870" y="11625"/>
                    <a:pt x="4296" y="11862"/>
                    <a:pt x="4270" y="11862"/>
                  </a:cubicBezTo>
                  <a:lnTo>
                    <a:pt x="3961" y="11847"/>
                  </a:lnTo>
                  <a:cubicBezTo>
                    <a:pt x="3924" y="11818"/>
                    <a:pt x="3892" y="11768"/>
                    <a:pt x="3881" y="11711"/>
                  </a:cubicBezTo>
                  <a:cubicBezTo>
                    <a:pt x="3759" y="11011"/>
                    <a:pt x="3176" y="10055"/>
                    <a:pt x="2332" y="9641"/>
                  </a:cubicBezTo>
                  <a:cubicBezTo>
                    <a:pt x="2263" y="9605"/>
                    <a:pt x="2209" y="9514"/>
                    <a:pt x="2220" y="9407"/>
                  </a:cubicBezTo>
                  <a:cubicBezTo>
                    <a:pt x="2236" y="9271"/>
                    <a:pt x="2337" y="9192"/>
                    <a:pt x="2427" y="9235"/>
                  </a:cubicBezTo>
                  <a:cubicBezTo>
                    <a:pt x="2788" y="9406"/>
                    <a:pt x="3170" y="9735"/>
                    <a:pt x="3483" y="10120"/>
                  </a:cubicBezTo>
                  <a:cubicBezTo>
                    <a:pt x="3680" y="10363"/>
                    <a:pt x="3913" y="10720"/>
                    <a:pt x="4067" y="11162"/>
                  </a:cubicBezTo>
                  <a:cubicBezTo>
                    <a:pt x="4115" y="11291"/>
                    <a:pt x="4248" y="11306"/>
                    <a:pt x="4306" y="11184"/>
                  </a:cubicBezTo>
                  <a:cubicBezTo>
                    <a:pt x="5022" y="9614"/>
                    <a:pt x="4831" y="8186"/>
                    <a:pt x="4311" y="7486"/>
                  </a:cubicBezTo>
                  <a:cubicBezTo>
                    <a:pt x="4253" y="7408"/>
                    <a:pt x="4243" y="7273"/>
                    <a:pt x="4301" y="7194"/>
                  </a:cubicBezTo>
                  <a:cubicBezTo>
                    <a:pt x="4330" y="7148"/>
                    <a:pt x="4370" y="7123"/>
                    <a:pt x="4412" y="7120"/>
                  </a:cubicBezTo>
                  <a:close/>
                  <a:moveTo>
                    <a:pt x="2258" y="15717"/>
                  </a:moveTo>
                  <a:cubicBezTo>
                    <a:pt x="1971" y="17680"/>
                    <a:pt x="4031" y="19435"/>
                    <a:pt x="5702" y="18764"/>
                  </a:cubicBezTo>
                  <a:cubicBezTo>
                    <a:pt x="5612" y="19699"/>
                    <a:pt x="5001" y="21083"/>
                    <a:pt x="5001" y="21083"/>
                  </a:cubicBezTo>
                  <a:lnTo>
                    <a:pt x="6238" y="21427"/>
                  </a:lnTo>
                  <a:lnTo>
                    <a:pt x="8727" y="18063"/>
                  </a:lnTo>
                  <a:cubicBezTo>
                    <a:pt x="7390" y="17742"/>
                    <a:pt x="6699" y="17172"/>
                    <a:pt x="6333" y="16843"/>
                  </a:cubicBezTo>
                  <a:cubicBezTo>
                    <a:pt x="6163" y="16686"/>
                    <a:pt x="5962" y="16614"/>
                    <a:pt x="5761" y="16636"/>
                  </a:cubicBezTo>
                  <a:cubicBezTo>
                    <a:pt x="5442" y="16672"/>
                    <a:pt x="4954" y="16693"/>
                    <a:pt x="4381" y="16593"/>
                  </a:cubicBezTo>
                  <a:cubicBezTo>
                    <a:pt x="3786" y="16494"/>
                    <a:pt x="3027" y="16259"/>
                    <a:pt x="2258" y="15717"/>
                  </a:cubicBezTo>
                  <a:close/>
                </a:path>
              </a:pathLst>
            </a:custGeom>
            <a:solidFill>
              <a:schemeClr val="accent1">
                <a:lumOff val="16847"/>
              </a:schemeClr>
            </a:solidFill>
            <a:ln w="12700"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</p:spPr>
          <p:txBody>
            <a:bodyPr lIns="35719" tIns="35719" rIns="35719" bIns="35719" anchor="ctr"/>
            <a:lstStyle/>
            <a:p>
              <a:pPr algn="ctr" defTabSz="410751" hangingPunct="0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 kern="0" dirty="0">
                <a:solidFill>
                  <a:srgbClr val="FFFFFF"/>
                </a:solidFill>
                <a:latin typeface="Gill Sans Nova Light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77" name="Double Arrow">
              <a:extLst>
                <a:ext uri="{FF2B5EF4-FFF2-40B4-BE49-F238E27FC236}">
                  <a16:creationId xmlns:a16="http://schemas.microsoft.com/office/drawing/2014/main" id="{72463DCE-B08C-495D-B234-9238814ECF62}"/>
                </a:ext>
              </a:extLst>
            </p:cNvPr>
            <p:cNvSpPr/>
            <p:nvPr/>
          </p:nvSpPr>
          <p:spPr>
            <a:xfrm>
              <a:off x="10161328" y="600299"/>
              <a:ext cx="988286" cy="231301"/>
            </a:xfrm>
            <a:prstGeom prst="leftRightArrow">
              <a:avLst>
                <a:gd name="adj1" fmla="val 40067"/>
                <a:gd name="adj2" fmla="val 104955"/>
              </a:avLst>
            </a:prstGeom>
            <a:gradFill flip="none" rotWithShape="1">
              <a:gsLst>
                <a:gs pos="0">
                  <a:schemeClr val="accent1">
                    <a:lumOff val="16847"/>
                  </a:schemeClr>
                </a:gs>
                <a:gs pos="100000">
                  <a:schemeClr val="accent5">
                    <a:hueOff val="-152896"/>
                    <a:lumOff val="12368"/>
                  </a:scheme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51" hangingPunct="0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 kern="0">
                <a:solidFill>
                  <a:srgbClr val="FFFFFF"/>
                </a:solidFill>
                <a:latin typeface="Gill Sans Nova Light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78" name="Brain">
              <a:extLst>
                <a:ext uri="{FF2B5EF4-FFF2-40B4-BE49-F238E27FC236}">
                  <a16:creationId xmlns:a16="http://schemas.microsoft.com/office/drawing/2014/main" id="{6643C764-9184-49D8-86AC-4A89B680DEB7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1231114" y="203200"/>
              <a:ext cx="1151386" cy="883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427" extrusionOk="0">
                  <a:moveTo>
                    <a:pt x="7654" y="1"/>
                  </a:moveTo>
                  <a:cubicBezTo>
                    <a:pt x="6294" y="20"/>
                    <a:pt x="4753" y="903"/>
                    <a:pt x="4110" y="2532"/>
                  </a:cubicBezTo>
                  <a:cubicBezTo>
                    <a:pt x="4110" y="2532"/>
                    <a:pt x="4104" y="2532"/>
                    <a:pt x="4104" y="2532"/>
                  </a:cubicBezTo>
                  <a:cubicBezTo>
                    <a:pt x="3722" y="3624"/>
                    <a:pt x="3929" y="4445"/>
                    <a:pt x="3945" y="4495"/>
                  </a:cubicBezTo>
                  <a:cubicBezTo>
                    <a:pt x="3976" y="4602"/>
                    <a:pt x="3935" y="4724"/>
                    <a:pt x="3855" y="4767"/>
                  </a:cubicBezTo>
                  <a:cubicBezTo>
                    <a:pt x="3839" y="4774"/>
                    <a:pt x="3828" y="4781"/>
                    <a:pt x="3812" y="4781"/>
                  </a:cubicBezTo>
                  <a:cubicBezTo>
                    <a:pt x="3743" y="4788"/>
                    <a:pt x="3679" y="4730"/>
                    <a:pt x="3653" y="4644"/>
                  </a:cubicBezTo>
                  <a:cubicBezTo>
                    <a:pt x="3642" y="4595"/>
                    <a:pt x="3430" y="3790"/>
                    <a:pt x="3722" y="2691"/>
                  </a:cubicBezTo>
                  <a:cubicBezTo>
                    <a:pt x="3754" y="2562"/>
                    <a:pt x="3690" y="2425"/>
                    <a:pt x="3590" y="2425"/>
                  </a:cubicBezTo>
                  <a:cubicBezTo>
                    <a:pt x="1950" y="2425"/>
                    <a:pt x="273" y="5524"/>
                    <a:pt x="347" y="7372"/>
                  </a:cubicBezTo>
                  <a:cubicBezTo>
                    <a:pt x="353" y="7515"/>
                    <a:pt x="475" y="7579"/>
                    <a:pt x="555" y="7493"/>
                  </a:cubicBezTo>
                  <a:cubicBezTo>
                    <a:pt x="778" y="7236"/>
                    <a:pt x="1021" y="7029"/>
                    <a:pt x="1281" y="6886"/>
                  </a:cubicBezTo>
                  <a:cubicBezTo>
                    <a:pt x="1350" y="6850"/>
                    <a:pt x="1429" y="6879"/>
                    <a:pt x="1472" y="6964"/>
                  </a:cubicBezTo>
                  <a:cubicBezTo>
                    <a:pt x="1530" y="7078"/>
                    <a:pt x="1487" y="7236"/>
                    <a:pt x="1397" y="7279"/>
                  </a:cubicBezTo>
                  <a:cubicBezTo>
                    <a:pt x="1036" y="7471"/>
                    <a:pt x="750" y="7772"/>
                    <a:pt x="516" y="8129"/>
                  </a:cubicBezTo>
                  <a:cubicBezTo>
                    <a:pt x="-529" y="10034"/>
                    <a:pt x="140" y="12853"/>
                    <a:pt x="1392" y="14423"/>
                  </a:cubicBezTo>
                  <a:cubicBezTo>
                    <a:pt x="1610" y="14680"/>
                    <a:pt x="1833" y="14902"/>
                    <a:pt x="2056" y="15088"/>
                  </a:cubicBezTo>
                  <a:cubicBezTo>
                    <a:pt x="2156" y="15166"/>
                    <a:pt x="2358" y="15310"/>
                    <a:pt x="2352" y="15324"/>
                  </a:cubicBezTo>
                  <a:cubicBezTo>
                    <a:pt x="3759" y="16381"/>
                    <a:pt x="5347" y="16295"/>
                    <a:pt x="5973" y="16216"/>
                  </a:cubicBezTo>
                  <a:cubicBezTo>
                    <a:pt x="6105" y="16202"/>
                    <a:pt x="6238" y="16244"/>
                    <a:pt x="6344" y="16344"/>
                  </a:cubicBezTo>
                  <a:cubicBezTo>
                    <a:pt x="6567" y="16543"/>
                    <a:pt x="8073" y="17950"/>
                    <a:pt x="10605" y="17872"/>
                  </a:cubicBezTo>
                  <a:cubicBezTo>
                    <a:pt x="11231" y="17850"/>
                    <a:pt x="12001" y="17751"/>
                    <a:pt x="12824" y="17401"/>
                  </a:cubicBezTo>
                  <a:cubicBezTo>
                    <a:pt x="13912" y="16937"/>
                    <a:pt x="14755" y="15760"/>
                    <a:pt x="14686" y="14325"/>
                  </a:cubicBezTo>
                  <a:cubicBezTo>
                    <a:pt x="14506" y="12369"/>
                    <a:pt x="13817" y="11205"/>
                    <a:pt x="12469" y="10377"/>
                  </a:cubicBezTo>
                  <a:cubicBezTo>
                    <a:pt x="11806" y="9970"/>
                    <a:pt x="11046" y="9898"/>
                    <a:pt x="10467" y="9926"/>
                  </a:cubicBezTo>
                  <a:cubicBezTo>
                    <a:pt x="10122" y="9948"/>
                    <a:pt x="9815" y="9999"/>
                    <a:pt x="9550" y="10056"/>
                  </a:cubicBezTo>
                  <a:lnTo>
                    <a:pt x="9512" y="10069"/>
                  </a:lnTo>
                  <a:cubicBezTo>
                    <a:pt x="8599" y="10283"/>
                    <a:pt x="8137" y="10662"/>
                    <a:pt x="8132" y="10669"/>
                  </a:cubicBezTo>
                  <a:cubicBezTo>
                    <a:pt x="8111" y="10691"/>
                    <a:pt x="8085" y="10698"/>
                    <a:pt x="8064" y="10698"/>
                  </a:cubicBezTo>
                  <a:cubicBezTo>
                    <a:pt x="8006" y="10705"/>
                    <a:pt x="7952" y="10669"/>
                    <a:pt x="7920" y="10598"/>
                  </a:cubicBezTo>
                  <a:cubicBezTo>
                    <a:pt x="7872" y="10498"/>
                    <a:pt x="7899" y="10370"/>
                    <a:pt x="7968" y="10306"/>
                  </a:cubicBezTo>
                  <a:cubicBezTo>
                    <a:pt x="7989" y="10291"/>
                    <a:pt x="8266" y="10062"/>
                    <a:pt x="8807" y="9848"/>
                  </a:cubicBezTo>
                  <a:cubicBezTo>
                    <a:pt x="8903" y="9813"/>
                    <a:pt x="8918" y="9641"/>
                    <a:pt x="8839" y="9570"/>
                  </a:cubicBezTo>
                  <a:cubicBezTo>
                    <a:pt x="8313" y="9098"/>
                    <a:pt x="7617" y="8270"/>
                    <a:pt x="7416" y="7071"/>
                  </a:cubicBezTo>
                  <a:cubicBezTo>
                    <a:pt x="7394" y="6957"/>
                    <a:pt x="7448" y="6843"/>
                    <a:pt x="7533" y="6821"/>
                  </a:cubicBezTo>
                  <a:cubicBezTo>
                    <a:pt x="7618" y="6793"/>
                    <a:pt x="7698" y="6865"/>
                    <a:pt x="7719" y="6987"/>
                  </a:cubicBezTo>
                  <a:cubicBezTo>
                    <a:pt x="7942" y="8321"/>
                    <a:pt x="8912" y="9179"/>
                    <a:pt x="9358" y="9507"/>
                  </a:cubicBezTo>
                  <a:cubicBezTo>
                    <a:pt x="9469" y="9586"/>
                    <a:pt x="9597" y="9620"/>
                    <a:pt x="9719" y="9592"/>
                  </a:cubicBezTo>
                  <a:cubicBezTo>
                    <a:pt x="10234" y="9492"/>
                    <a:pt x="11518" y="9334"/>
                    <a:pt x="12595" y="9998"/>
                  </a:cubicBezTo>
                  <a:cubicBezTo>
                    <a:pt x="12998" y="10240"/>
                    <a:pt x="13345" y="10521"/>
                    <a:pt x="13636" y="10828"/>
                  </a:cubicBezTo>
                  <a:cubicBezTo>
                    <a:pt x="13743" y="10942"/>
                    <a:pt x="13897" y="10948"/>
                    <a:pt x="14008" y="10841"/>
                  </a:cubicBezTo>
                  <a:cubicBezTo>
                    <a:pt x="14640" y="10241"/>
                    <a:pt x="15270" y="10013"/>
                    <a:pt x="15902" y="10156"/>
                  </a:cubicBezTo>
                  <a:cubicBezTo>
                    <a:pt x="16756" y="10356"/>
                    <a:pt x="17361" y="11205"/>
                    <a:pt x="17584" y="11691"/>
                  </a:cubicBezTo>
                  <a:cubicBezTo>
                    <a:pt x="17626" y="11784"/>
                    <a:pt x="17616" y="11912"/>
                    <a:pt x="17552" y="11983"/>
                  </a:cubicBezTo>
                  <a:cubicBezTo>
                    <a:pt x="17526" y="12011"/>
                    <a:pt x="17499" y="12025"/>
                    <a:pt x="17468" y="12025"/>
                  </a:cubicBezTo>
                  <a:cubicBezTo>
                    <a:pt x="17414" y="12032"/>
                    <a:pt x="17357" y="11996"/>
                    <a:pt x="17325" y="11925"/>
                  </a:cubicBezTo>
                  <a:cubicBezTo>
                    <a:pt x="17144" y="11532"/>
                    <a:pt x="16602" y="10749"/>
                    <a:pt x="15849" y="10578"/>
                  </a:cubicBezTo>
                  <a:cubicBezTo>
                    <a:pt x="15313" y="10456"/>
                    <a:pt x="14766" y="10648"/>
                    <a:pt x="14214" y="11169"/>
                  </a:cubicBezTo>
                  <a:cubicBezTo>
                    <a:pt x="14123" y="11254"/>
                    <a:pt x="14108" y="11418"/>
                    <a:pt x="14177" y="11532"/>
                  </a:cubicBezTo>
                  <a:cubicBezTo>
                    <a:pt x="14389" y="11875"/>
                    <a:pt x="14565" y="12262"/>
                    <a:pt x="14698" y="12683"/>
                  </a:cubicBezTo>
                  <a:cubicBezTo>
                    <a:pt x="14847" y="13169"/>
                    <a:pt x="14952" y="13695"/>
                    <a:pt x="15005" y="14316"/>
                  </a:cubicBezTo>
                  <a:cubicBezTo>
                    <a:pt x="16369" y="14966"/>
                    <a:pt x="19967" y="14602"/>
                    <a:pt x="20652" y="11448"/>
                  </a:cubicBezTo>
                  <a:cubicBezTo>
                    <a:pt x="21071" y="9520"/>
                    <a:pt x="20280" y="7208"/>
                    <a:pt x="19086" y="6630"/>
                  </a:cubicBezTo>
                  <a:cubicBezTo>
                    <a:pt x="18943" y="6558"/>
                    <a:pt x="18795" y="6680"/>
                    <a:pt x="18758" y="6879"/>
                  </a:cubicBezTo>
                  <a:cubicBezTo>
                    <a:pt x="18652" y="7472"/>
                    <a:pt x="18444" y="7944"/>
                    <a:pt x="18242" y="8258"/>
                  </a:cubicBezTo>
                  <a:cubicBezTo>
                    <a:pt x="18189" y="8336"/>
                    <a:pt x="18189" y="8458"/>
                    <a:pt x="18242" y="8543"/>
                  </a:cubicBezTo>
                  <a:cubicBezTo>
                    <a:pt x="18338" y="8693"/>
                    <a:pt x="18481" y="8971"/>
                    <a:pt x="18635" y="9442"/>
                  </a:cubicBezTo>
                  <a:cubicBezTo>
                    <a:pt x="18667" y="9542"/>
                    <a:pt x="18640" y="9678"/>
                    <a:pt x="18565" y="9728"/>
                  </a:cubicBezTo>
                  <a:cubicBezTo>
                    <a:pt x="18544" y="9742"/>
                    <a:pt x="18529" y="9748"/>
                    <a:pt x="18507" y="9748"/>
                  </a:cubicBezTo>
                  <a:cubicBezTo>
                    <a:pt x="18438" y="9755"/>
                    <a:pt x="18375" y="9700"/>
                    <a:pt x="18348" y="9614"/>
                  </a:cubicBezTo>
                  <a:cubicBezTo>
                    <a:pt x="18348" y="9607"/>
                    <a:pt x="18226" y="9179"/>
                    <a:pt x="17977" y="8793"/>
                  </a:cubicBezTo>
                  <a:cubicBezTo>
                    <a:pt x="17653" y="8301"/>
                    <a:pt x="17271" y="8108"/>
                    <a:pt x="16836" y="8222"/>
                  </a:cubicBezTo>
                  <a:cubicBezTo>
                    <a:pt x="16740" y="8244"/>
                    <a:pt x="16650" y="8150"/>
                    <a:pt x="16650" y="8015"/>
                  </a:cubicBezTo>
                  <a:cubicBezTo>
                    <a:pt x="16650" y="7908"/>
                    <a:pt x="16708" y="7822"/>
                    <a:pt x="16783" y="7807"/>
                  </a:cubicBezTo>
                  <a:cubicBezTo>
                    <a:pt x="17244" y="7686"/>
                    <a:pt x="17610" y="7886"/>
                    <a:pt x="17791" y="8022"/>
                  </a:cubicBezTo>
                  <a:cubicBezTo>
                    <a:pt x="17871" y="8079"/>
                    <a:pt x="17971" y="8057"/>
                    <a:pt x="18030" y="7957"/>
                  </a:cubicBezTo>
                  <a:cubicBezTo>
                    <a:pt x="18444" y="7300"/>
                    <a:pt x="18980" y="5845"/>
                    <a:pt x="18215" y="4332"/>
                  </a:cubicBezTo>
                  <a:cubicBezTo>
                    <a:pt x="17738" y="3390"/>
                    <a:pt x="16750" y="2824"/>
                    <a:pt x="15965" y="2789"/>
                  </a:cubicBezTo>
                  <a:cubicBezTo>
                    <a:pt x="15901" y="2789"/>
                    <a:pt x="15843" y="2790"/>
                    <a:pt x="15779" y="2798"/>
                  </a:cubicBezTo>
                  <a:cubicBezTo>
                    <a:pt x="15647" y="2812"/>
                    <a:pt x="15403" y="2824"/>
                    <a:pt x="15074" y="2931"/>
                  </a:cubicBezTo>
                  <a:cubicBezTo>
                    <a:pt x="14560" y="3096"/>
                    <a:pt x="14279" y="3382"/>
                    <a:pt x="14273" y="3382"/>
                  </a:cubicBezTo>
                  <a:cubicBezTo>
                    <a:pt x="14204" y="3453"/>
                    <a:pt x="14107" y="3433"/>
                    <a:pt x="14054" y="3333"/>
                  </a:cubicBezTo>
                  <a:cubicBezTo>
                    <a:pt x="14007" y="3240"/>
                    <a:pt x="14019" y="3103"/>
                    <a:pt x="14088" y="3039"/>
                  </a:cubicBezTo>
                  <a:cubicBezTo>
                    <a:pt x="14114" y="3010"/>
                    <a:pt x="14470" y="2669"/>
                    <a:pt x="15096" y="2483"/>
                  </a:cubicBezTo>
                  <a:cubicBezTo>
                    <a:pt x="15186" y="2455"/>
                    <a:pt x="15227" y="2304"/>
                    <a:pt x="15169" y="2204"/>
                  </a:cubicBezTo>
                  <a:cubicBezTo>
                    <a:pt x="14341" y="648"/>
                    <a:pt x="11471" y="-173"/>
                    <a:pt x="10170" y="641"/>
                  </a:cubicBezTo>
                  <a:cubicBezTo>
                    <a:pt x="10048" y="719"/>
                    <a:pt x="9996" y="919"/>
                    <a:pt x="10059" y="1076"/>
                  </a:cubicBezTo>
                  <a:cubicBezTo>
                    <a:pt x="10203" y="1461"/>
                    <a:pt x="10265" y="1904"/>
                    <a:pt x="10233" y="2325"/>
                  </a:cubicBezTo>
                  <a:cubicBezTo>
                    <a:pt x="10228" y="2432"/>
                    <a:pt x="10165" y="2512"/>
                    <a:pt x="10091" y="2519"/>
                  </a:cubicBezTo>
                  <a:cubicBezTo>
                    <a:pt x="10080" y="2519"/>
                    <a:pt x="10075" y="2519"/>
                    <a:pt x="10064" y="2519"/>
                  </a:cubicBezTo>
                  <a:cubicBezTo>
                    <a:pt x="9979" y="2505"/>
                    <a:pt x="9916" y="2404"/>
                    <a:pt x="9927" y="2282"/>
                  </a:cubicBezTo>
                  <a:cubicBezTo>
                    <a:pt x="9937" y="2140"/>
                    <a:pt x="10011" y="1106"/>
                    <a:pt x="9295" y="520"/>
                  </a:cubicBezTo>
                  <a:cubicBezTo>
                    <a:pt x="8854" y="161"/>
                    <a:pt x="8273" y="-8"/>
                    <a:pt x="7654" y="1"/>
                  </a:cubicBezTo>
                  <a:close/>
                  <a:moveTo>
                    <a:pt x="6930" y="3139"/>
                  </a:moveTo>
                  <a:cubicBezTo>
                    <a:pt x="7435" y="3144"/>
                    <a:pt x="7913" y="3351"/>
                    <a:pt x="8361" y="3761"/>
                  </a:cubicBezTo>
                  <a:cubicBezTo>
                    <a:pt x="8886" y="4239"/>
                    <a:pt x="9242" y="4895"/>
                    <a:pt x="9449" y="5352"/>
                  </a:cubicBezTo>
                  <a:cubicBezTo>
                    <a:pt x="9491" y="5444"/>
                    <a:pt x="9582" y="5480"/>
                    <a:pt x="9656" y="5430"/>
                  </a:cubicBezTo>
                  <a:cubicBezTo>
                    <a:pt x="10925" y="4509"/>
                    <a:pt x="12288" y="4695"/>
                    <a:pt x="13403" y="5952"/>
                  </a:cubicBezTo>
                  <a:cubicBezTo>
                    <a:pt x="13456" y="6009"/>
                    <a:pt x="13535" y="6015"/>
                    <a:pt x="13593" y="5958"/>
                  </a:cubicBezTo>
                  <a:cubicBezTo>
                    <a:pt x="13795" y="5758"/>
                    <a:pt x="14331" y="5353"/>
                    <a:pt x="15154" y="5617"/>
                  </a:cubicBezTo>
                  <a:cubicBezTo>
                    <a:pt x="15239" y="5631"/>
                    <a:pt x="15291" y="5745"/>
                    <a:pt x="15270" y="5867"/>
                  </a:cubicBezTo>
                  <a:cubicBezTo>
                    <a:pt x="15249" y="5981"/>
                    <a:pt x="15164" y="6045"/>
                    <a:pt x="15079" y="6016"/>
                  </a:cubicBezTo>
                  <a:cubicBezTo>
                    <a:pt x="14527" y="5866"/>
                    <a:pt x="14076" y="5967"/>
                    <a:pt x="13736" y="6331"/>
                  </a:cubicBezTo>
                  <a:cubicBezTo>
                    <a:pt x="13418" y="6673"/>
                    <a:pt x="13217" y="7243"/>
                    <a:pt x="13195" y="7856"/>
                  </a:cubicBezTo>
                  <a:cubicBezTo>
                    <a:pt x="13190" y="7964"/>
                    <a:pt x="13132" y="8050"/>
                    <a:pt x="13053" y="8057"/>
                  </a:cubicBezTo>
                  <a:cubicBezTo>
                    <a:pt x="13026" y="8057"/>
                    <a:pt x="13000" y="8057"/>
                    <a:pt x="12973" y="8028"/>
                  </a:cubicBezTo>
                  <a:cubicBezTo>
                    <a:pt x="12915" y="7985"/>
                    <a:pt x="12882" y="7900"/>
                    <a:pt x="12887" y="7814"/>
                  </a:cubicBezTo>
                  <a:cubicBezTo>
                    <a:pt x="12903" y="7336"/>
                    <a:pt x="13015" y="6880"/>
                    <a:pt x="13195" y="6509"/>
                  </a:cubicBezTo>
                  <a:cubicBezTo>
                    <a:pt x="13243" y="6416"/>
                    <a:pt x="13228" y="6295"/>
                    <a:pt x="13164" y="6224"/>
                  </a:cubicBezTo>
                  <a:cubicBezTo>
                    <a:pt x="11630" y="4532"/>
                    <a:pt x="10133" y="5487"/>
                    <a:pt x="9543" y="5994"/>
                  </a:cubicBezTo>
                  <a:cubicBezTo>
                    <a:pt x="9464" y="6058"/>
                    <a:pt x="9364" y="6023"/>
                    <a:pt x="9321" y="5909"/>
                  </a:cubicBezTo>
                  <a:cubicBezTo>
                    <a:pt x="9194" y="5559"/>
                    <a:pt x="8827" y="4688"/>
                    <a:pt x="8185" y="4102"/>
                  </a:cubicBezTo>
                  <a:cubicBezTo>
                    <a:pt x="7548" y="3524"/>
                    <a:pt x="6843" y="3403"/>
                    <a:pt x="6084" y="3746"/>
                  </a:cubicBezTo>
                  <a:cubicBezTo>
                    <a:pt x="5999" y="3781"/>
                    <a:pt x="5909" y="3717"/>
                    <a:pt x="5888" y="3603"/>
                  </a:cubicBezTo>
                  <a:cubicBezTo>
                    <a:pt x="5867" y="3496"/>
                    <a:pt x="5915" y="3375"/>
                    <a:pt x="5994" y="3346"/>
                  </a:cubicBezTo>
                  <a:cubicBezTo>
                    <a:pt x="6315" y="3204"/>
                    <a:pt x="6627" y="3136"/>
                    <a:pt x="6930" y="3139"/>
                  </a:cubicBezTo>
                  <a:close/>
                  <a:moveTo>
                    <a:pt x="4412" y="7120"/>
                  </a:moveTo>
                  <a:cubicBezTo>
                    <a:pt x="4454" y="7118"/>
                    <a:pt x="4496" y="7136"/>
                    <a:pt x="4528" y="7178"/>
                  </a:cubicBezTo>
                  <a:cubicBezTo>
                    <a:pt x="5112" y="7964"/>
                    <a:pt x="5357" y="9491"/>
                    <a:pt x="4678" y="11169"/>
                  </a:cubicBezTo>
                  <a:cubicBezTo>
                    <a:pt x="4630" y="11290"/>
                    <a:pt x="4688" y="11440"/>
                    <a:pt x="4789" y="11448"/>
                  </a:cubicBezTo>
                  <a:cubicBezTo>
                    <a:pt x="5622" y="11512"/>
                    <a:pt x="7236" y="11876"/>
                    <a:pt x="8250" y="13725"/>
                  </a:cubicBezTo>
                  <a:cubicBezTo>
                    <a:pt x="8287" y="13789"/>
                    <a:pt x="8351" y="13816"/>
                    <a:pt x="8409" y="13781"/>
                  </a:cubicBezTo>
                  <a:cubicBezTo>
                    <a:pt x="9009" y="13474"/>
                    <a:pt x="9645" y="13354"/>
                    <a:pt x="10245" y="13439"/>
                  </a:cubicBezTo>
                  <a:cubicBezTo>
                    <a:pt x="10314" y="13447"/>
                    <a:pt x="10373" y="13374"/>
                    <a:pt x="10373" y="13281"/>
                  </a:cubicBezTo>
                  <a:cubicBezTo>
                    <a:pt x="10373" y="12831"/>
                    <a:pt x="10547" y="12183"/>
                    <a:pt x="11237" y="11833"/>
                  </a:cubicBezTo>
                  <a:cubicBezTo>
                    <a:pt x="11322" y="11791"/>
                    <a:pt x="11413" y="11855"/>
                    <a:pt x="11439" y="11970"/>
                  </a:cubicBezTo>
                  <a:cubicBezTo>
                    <a:pt x="11466" y="12077"/>
                    <a:pt x="11417" y="12190"/>
                    <a:pt x="11338" y="12233"/>
                  </a:cubicBezTo>
                  <a:cubicBezTo>
                    <a:pt x="10547" y="12640"/>
                    <a:pt x="10691" y="13418"/>
                    <a:pt x="10696" y="13446"/>
                  </a:cubicBezTo>
                  <a:cubicBezTo>
                    <a:pt x="10707" y="13510"/>
                    <a:pt x="10743" y="13552"/>
                    <a:pt x="10786" y="13567"/>
                  </a:cubicBezTo>
                  <a:cubicBezTo>
                    <a:pt x="11391" y="13788"/>
                    <a:pt x="11889" y="14216"/>
                    <a:pt x="12170" y="14780"/>
                  </a:cubicBezTo>
                  <a:cubicBezTo>
                    <a:pt x="12218" y="14873"/>
                    <a:pt x="12208" y="15010"/>
                    <a:pt x="12144" y="15074"/>
                  </a:cubicBezTo>
                  <a:cubicBezTo>
                    <a:pt x="12117" y="15103"/>
                    <a:pt x="12091" y="15117"/>
                    <a:pt x="12059" y="15117"/>
                  </a:cubicBezTo>
                  <a:cubicBezTo>
                    <a:pt x="12006" y="15124"/>
                    <a:pt x="11954" y="15087"/>
                    <a:pt x="11917" y="15023"/>
                  </a:cubicBezTo>
                  <a:cubicBezTo>
                    <a:pt x="11386" y="13945"/>
                    <a:pt x="9852" y="13361"/>
                    <a:pt x="8308" y="14289"/>
                  </a:cubicBezTo>
                  <a:cubicBezTo>
                    <a:pt x="8239" y="14332"/>
                    <a:pt x="8160" y="14295"/>
                    <a:pt x="8117" y="14209"/>
                  </a:cubicBezTo>
                  <a:cubicBezTo>
                    <a:pt x="6870" y="11625"/>
                    <a:pt x="4296" y="11862"/>
                    <a:pt x="4270" y="11862"/>
                  </a:cubicBezTo>
                  <a:lnTo>
                    <a:pt x="3961" y="11847"/>
                  </a:lnTo>
                  <a:cubicBezTo>
                    <a:pt x="3924" y="11818"/>
                    <a:pt x="3892" y="11768"/>
                    <a:pt x="3881" y="11711"/>
                  </a:cubicBezTo>
                  <a:cubicBezTo>
                    <a:pt x="3759" y="11011"/>
                    <a:pt x="3176" y="10055"/>
                    <a:pt x="2332" y="9641"/>
                  </a:cubicBezTo>
                  <a:cubicBezTo>
                    <a:pt x="2263" y="9605"/>
                    <a:pt x="2209" y="9514"/>
                    <a:pt x="2220" y="9407"/>
                  </a:cubicBezTo>
                  <a:cubicBezTo>
                    <a:pt x="2236" y="9271"/>
                    <a:pt x="2337" y="9192"/>
                    <a:pt x="2427" y="9235"/>
                  </a:cubicBezTo>
                  <a:cubicBezTo>
                    <a:pt x="2788" y="9406"/>
                    <a:pt x="3170" y="9735"/>
                    <a:pt x="3483" y="10120"/>
                  </a:cubicBezTo>
                  <a:cubicBezTo>
                    <a:pt x="3680" y="10363"/>
                    <a:pt x="3913" y="10720"/>
                    <a:pt x="4067" y="11162"/>
                  </a:cubicBezTo>
                  <a:cubicBezTo>
                    <a:pt x="4115" y="11291"/>
                    <a:pt x="4248" y="11306"/>
                    <a:pt x="4306" y="11184"/>
                  </a:cubicBezTo>
                  <a:cubicBezTo>
                    <a:pt x="5022" y="9614"/>
                    <a:pt x="4831" y="8186"/>
                    <a:pt x="4311" y="7486"/>
                  </a:cubicBezTo>
                  <a:cubicBezTo>
                    <a:pt x="4253" y="7408"/>
                    <a:pt x="4243" y="7273"/>
                    <a:pt x="4301" y="7194"/>
                  </a:cubicBezTo>
                  <a:cubicBezTo>
                    <a:pt x="4330" y="7148"/>
                    <a:pt x="4370" y="7123"/>
                    <a:pt x="4412" y="7120"/>
                  </a:cubicBezTo>
                  <a:close/>
                  <a:moveTo>
                    <a:pt x="2258" y="15717"/>
                  </a:moveTo>
                  <a:cubicBezTo>
                    <a:pt x="1971" y="17680"/>
                    <a:pt x="4031" y="19435"/>
                    <a:pt x="5702" y="18764"/>
                  </a:cubicBezTo>
                  <a:cubicBezTo>
                    <a:pt x="5612" y="19699"/>
                    <a:pt x="5001" y="21083"/>
                    <a:pt x="5001" y="21083"/>
                  </a:cubicBezTo>
                  <a:lnTo>
                    <a:pt x="6238" y="21427"/>
                  </a:lnTo>
                  <a:lnTo>
                    <a:pt x="8727" y="18063"/>
                  </a:lnTo>
                  <a:cubicBezTo>
                    <a:pt x="7390" y="17742"/>
                    <a:pt x="6699" y="17172"/>
                    <a:pt x="6333" y="16843"/>
                  </a:cubicBezTo>
                  <a:cubicBezTo>
                    <a:pt x="6163" y="16686"/>
                    <a:pt x="5962" y="16614"/>
                    <a:pt x="5761" y="16636"/>
                  </a:cubicBezTo>
                  <a:cubicBezTo>
                    <a:pt x="5442" y="16672"/>
                    <a:pt x="4954" y="16693"/>
                    <a:pt x="4381" y="16593"/>
                  </a:cubicBezTo>
                  <a:cubicBezTo>
                    <a:pt x="3786" y="16494"/>
                    <a:pt x="3027" y="16259"/>
                    <a:pt x="2258" y="1571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Off val="16847"/>
                  </a:schemeClr>
                </a:gs>
                <a:gs pos="100000">
                  <a:schemeClr val="accent5">
                    <a:hueOff val="-152896"/>
                    <a:lumOff val="12368"/>
                  </a:schemeClr>
                </a:gs>
              </a:gsLst>
              <a:lin ang="18900000" scaled="0"/>
            </a:gradFill>
            <a:ln w="12700"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</p:spPr>
          <p:txBody>
            <a:bodyPr lIns="35719" tIns="35719" rIns="35719" bIns="35719" anchor="ctr"/>
            <a:lstStyle/>
            <a:p>
              <a:pPr algn="ctr" defTabSz="410751" hangingPunct="0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 kern="0" dirty="0">
                <a:solidFill>
                  <a:srgbClr val="FFFFFF"/>
                </a:solidFill>
                <a:latin typeface="Gill Sans Nova Light"/>
                <a:ea typeface="Helvetica Neue Medium"/>
                <a:cs typeface="Helvetica Neue Medium"/>
                <a:sym typeface="Helvetica Neue Medium"/>
              </a:endParaRPr>
            </a:p>
          </p:txBody>
        </p:sp>
        <p:pic>
          <p:nvPicPr>
            <p:cNvPr id="79" name="scale3.jpg" descr="scale3.jpg">
              <a:extLst>
                <a:ext uri="{FF2B5EF4-FFF2-40B4-BE49-F238E27FC236}">
                  <a16:creationId xmlns:a16="http://schemas.microsoft.com/office/drawing/2014/main" id="{D4003B1B-EBDE-46B5-89CF-9377362AF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040062" y="1362403"/>
              <a:ext cx="1205406" cy="1466426"/>
            </a:xfrm>
            <a:prstGeom prst="rect">
              <a:avLst/>
            </a:prstGeom>
            <a:ln w="25400">
              <a:solidFill>
                <a:srgbClr val="F3F7F5"/>
              </a:solidFill>
              <a:miter lim="400000"/>
            </a:ln>
            <a:effectLst>
              <a:outerShdw blurRad="50800" dist="25400" dir="3600000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80" name="Arrow">
              <a:extLst>
                <a:ext uri="{FF2B5EF4-FFF2-40B4-BE49-F238E27FC236}">
                  <a16:creationId xmlns:a16="http://schemas.microsoft.com/office/drawing/2014/main" id="{BF91B5AA-6962-49D0-9410-D4A2D674B659}"/>
                </a:ext>
              </a:extLst>
            </p:cNvPr>
            <p:cNvSpPr/>
            <p:nvPr/>
          </p:nvSpPr>
          <p:spPr>
            <a:xfrm rot="5400000">
              <a:off x="10325894" y="855503"/>
              <a:ext cx="633743" cy="298374"/>
            </a:xfrm>
            <a:prstGeom prst="rightArrow">
              <a:avLst>
                <a:gd name="adj1" fmla="val 50470"/>
                <a:gd name="adj2" fmla="val 81747"/>
              </a:avLst>
            </a:prstGeom>
            <a:gradFill flip="none" rotWithShape="1">
              <a:gsLst>
                <a:gs pos="0">
                  <a:schemeClr val="accent1">
                    <a:lumOff val="16847"/>
                  </a:schemeClr>
                </a:gs>
                <a:gs pos="100000">
                  <a:schemeClr val="accent5">
                    <a:hueOff val="-152896"/>
                    <a:lumOff val="12368"/>
                  </a:schemeClr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51" hangingPunct="0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 kern="0">
                <a:solidFill>
                  <a:srgbClr val="FFFFFF"/>
                </a:solidFill>
                <a:latin typeface="Gill Sans Nova Light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7DC001C-9D59-4035-B1E5-47B44A2255CF}"/>
              </a:ext>
            </a:extLst>
          </p:cNvPr>
          <p:cNvGrpSpPr/>
          <p:nvPr/>
        </p:nvGrpSpPr>
        <p:grpSpPr>
          <a:xfrm>
            <a:off x="5252777" y="3442285"/>
            <a:ext cx="2766074" cy="3335349"/>
            <a:chOff x="7470617" y="4895694"/>
            <a:chExt cx="3933973" cy="4743607"/>
          </a:xfrm>
        </p:grpSpPr>
        <p:sp>
          <p:nvSpPr>
            <p:cNvPr id="450" name="Line"/>
            <p:cNvSpPr/>
            <p:nvPr/>
          </p:nvSpPr>
          <p:spPr>
            <a:xfrm flipV="1">
              <a:off x="11402625" y="4895694"/>
              <a:ext cx="1" cy="1577760"/>
            </a:xfrm>
            <a:prstGeom prst="line">
              <a:avLst/>
            </a:prstGeom>
            <a:ln w="50800">
              <a:solidFill>
                <a:schemeClr val="accent6"/>
              </a:solidFill>
              <a:prstDash val="sysDot"/>
              <a:miter lim="400000"/>
            </a:ln>
          </p:spPr>
          <p:txBody>
            <a:bodyPr lIns="35719" tIns="35719" rIns="35719" bIns="35719" anchor="ctr"/>
            <a:lstStyle/>
            <a:p>
              <a:pPr algn="ctr" defTabSz="410751" hangingPunct="0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 kern="0">
                <a:solidFill>
                  <a:srgbClr val="FFFFFF"/>
                </a:solidFill>
                <a:latin typeface="Gill Sans Nova Light"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D7E26D7-FC2B-4315-BFD2-06DB3073CA17}"/>
                </a:ext>
              </a:extLst>
            </p:cNvPr>
            <p:cNvGrpSpPr/>
            <p:nvPr/>
          </p:nvGrpSpPr>
          <p:grpSpPr>
            <a:xfrm>
              <a:off x="7470617" y="5409831"/>
              <a:ext cx="3933973" cy="4229470"/>
              <a:chOff x="7470617" y="5409831"/>
              <a:chExt cx="3933973" cy="4229470"/>
            </a:xfrm>
          </p:grpSpPr>
          <p:sp>
            <p:nvSpPr>
              <p:cNvPr id="485" name="LONGITUDINAL…"/>
              <p:cNvSpPr txBox="1"/>
              <p:nvPr/>
            </p:nvSpPr>
            <p:spPr>
              <a:xfrm>
                <a:off x="7470617" y="5409831"/>
                <a:ext cx="3103620" cy="13982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5719" tIns="35719" rIns="35719" bIns="35719" numCol="1" anchor="ctr">
                <a:spAutoFit/>
              </a:bodyPr>
              <a:lstStyle/>
              <a:p>
                <a:pPr defTabSz="410751" hangingPunct="0">
                  <a:defRPr sz="2200" b="0"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  <a:r>
                  <a:rPr lang="en-US" sz="1480" kern="0" dirty="0">
                    <a:gradFill>
                      <a:gsLst>
                        <a:gs pos="0">
                          <a:srgbClr val="000000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atin typeface="Gill Sans Light"/>
                    <a:cs typeface="Gill Sans Light"/>
                    <a:sym typeface="Gill Sans Light"/>
                  </a:rPr>
                  <a:t>Can we </a:t>
                </a:r>
                <a:r>
                  <a:rPr lang="en-US" sz="1480" b="1" dirty="0">
                    <a:solidFill>
                      <a:srgbClr val="0052A4"/>
                    </a:solidFill>
                    <a:latin typeface="Gill Sans Nova Light"/>
                    <a:ea typeface="Helvetica Neue Medium"/>
                    <a:cs typeface="Helvetica Neue Medium"/>
                    <a:sym typeface="Gill Sans Light"/>
                  </a:rPr>
                  <a:t>model</a:t>
                </a:r>
                <a:r>
                  <a:rPr lang="en-US" sz="1480" kern="0" dirty="0">
                    <a:gradFill>
                      <a:gsLst>
                        <a:gs pos="0">
                          <a:srgbClr val="000000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atin typeface="Gill Sans Light"/>
                    <a:cs typeface="Gill Sans Light"/>
                    <a:sym typeface="Gill Sans Light"/>
                  </a:rPr>
                  <a:t> and understand how neurodegenerative diseases develop over time?</a:t>
                </a:r>
                <a:endParaRPr sz="1480" kern="0" dirty="0">
                  <a:gradFill>
                    <a:gsLst>
                      <a:gs pos="0">
                        <a:srgbClr val="000000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atin typeface="Gill Sans Light"/>
                  <a:cs typeface="Gill Sans Light"/>
                  <a:sym typeface="Gill Sans Light"/>
                </a:endParaRPr>
              </a:p>
            </p:txBody>
          </p:sp>
          <p:sp>
            <p:nvSpPr>
              <p:cNvPr id="81" name="Line">
                <a:extLst>
                  <a:ext uri="{FF2B5EF4-FFF2-40B4-BE49-F238E27FC236}">
                    <a16:creationId xmlns:a16="http://schemas.microsoft.com/office/drawing/2014/main" id="{CDD57EA1-1AA6-4DFE-B9F2-9F893E9EB784}"/>
                  </a:ext>
                </a:extLst>
              </p:cNvPr>
              <p:cNvSpPr/>
              <p:nvPr/>
            </p:nvSpPr>
            <p:spPr>
              <a:xfrm flipV="1">
                <a:off x="10560390" y="6480204"/>
                <a:ext cx="844200" cy="6738"/>
              </a:xfrm>
              <a:prstGeom prst="line">
                <a:avLst/>
              </a:prstGeom>
              <a:ln w="50800">
                <a:solidFill>
                  <a:schemeClr val="accent6"/>
                </a:solidFill>
                <a:prstDash val="sysDot"/>
                <a:miter lim="400000"/>
                <a:headEnd type="oval"/>
              </a:ln>
            </p:spPr>
            <p:txBody>
              <a:bodyPr lIns="35719" tIns="35719" rIns="35719" bIns="35719" anchor="ctr"/>
              <a:lstStyle/>
              <a:p>
                <a:pPr algn="ctr" defTabSz="410751" hangingPunct="0"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547" kern="0">
                  <a:solidFill>
                    <a:srgbClr val="FFFFFF"/>
                  </a:solidFill>
                  <a:latin typeface="Gill Sans Nova Light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2" name="Rectangle">
                <a:extLst>
                  <a:ext uri="{FF2B5EF4-FFF2-40B4-BE49-F238E27FC236}">
                    <a16:creationId xmlns:a16="http://schemas.microsoft.com/office/drawing/2014/main" id="{3784524A-6B29-495D-B398-5B1C223856FD}"/>
                  </a:ext>
                </a:extLst>
              </p:cNvPr>
              <p:cNvSpPr/>
              <p:nvPr/>
            </p:nvSpPr>
            <p:spPr>
              <a:xfrm>
                <a:off x="7492999" y="6781800"/>
                <a:ext cx="3908893" cy="2857501"/>
              </a:xfrm>
              <a:prstGeom prst="roundRect">
                <a:avLst>
                  <a:gd name="adj" fmla="val 0"/>
                </a:avLst>
              </a:prstGeom>
              <a:solidFill>
                <a:srgbClr val="F7FCF3"/>
              </a:solidFill>
              <a:ln w="12700" cap="flat">
                <a:noFill/>
                <a:miter lim="400000"/>
              </a:ln>
              <a:effectLst>
                <a:outerShdw blurRad="127000" dist="76200" dir="2700000" rotWithShape="0">
                  <a:srgbClr val="000000">
                    <a:alpha val="75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algn="ctr" defTabSz="410751" hangingPunct="0"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547" kern="0">
                  <a:solidFill>
                    <a:srgbClr val="FFFFFF"/>
                  </a:solidFill>
                  <a:latin typeface="Gill Sans Nova Light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7F528037-D119-47AA-9C84-44AF039994C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591994" y="7112159"/>
              <a:ext cx="3723663" cy="2465493"/>
              <a:chOff x="4741272" y="3673932"/>
              <a:chExt cx="3975383" cy="2632159"/>
            </a:xfrm>
          </p:grpSpPr>
          <p:sp>
            <p:nvSpPr>
              <p:cNvPr id="84" name="Arrow">
                <a:extLst>
                  <a:ext uri="{FF2B5EF4-FFF2-40B4-BE49-F238E27FC236}">
                    <a16:creationId xmlns:a16="http://schemas.microsoft.com/office/drawing/2014/main" id="{C06318A5-F1A9-48A9-AF88-AFE988756CF6}"/>
                  </a:ext>
                </a:extLst>
              </p:cNvPr>
              <p:cNvSpPr/>
              <p:nvPr/>
            </p:nvSpPr>
            <p:spPr>
              <a:xfrm rot="16200000">
                <a:off x="4147265" y="4765839"/>
                <a:ext cx="2072784" cy="177119"/>
              </a:xfrm>
              <a:prstGeom prst="rightArrow">
                <a:avLst>
                  <a:gd name="adj1" fmla="val 32000"/>
                  <a:gd name="adj2" fmla="val 59091"/>
                </a:avLst>
              </a:prstGeom>
              <a:gradFill>
                <a:gsLst>
                  <a:gs pos="0">
                    <a:schemeClr val="accent1">
                      <a:lumOff val="16847"/>
                    </a:schemeClr>
                  </a:gs>
                  <a:gs pos="100000">
                    <a:schemeClr val="accent5">
                      <a:hueOff val="-152896"/>
                      <a:lumOff val="12368"/>
                    </a:schemeClr>
                  </a:gs>
                </a:gsLst>
              </a:gradFill>
              <a:ln w="12700">
                <a:miter lim="400000"/>
              </a:ln>
            </p:spPr>
            <p:txBody>
              <a:bodyPr lIns="35719" tIns="35719" rIns="35719" bIns="35719" anchor="ctr"/>
              <a:lstStyle/>
              <a:p>
                <a:pPr algn="ctr" defTabSz="410751" hangingPunct="0"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547" kern="0">
                  <a:solidFill>
                    <a:srgbClr val="FFFFFF"/>
                  </a:solidFill>
                  <a:latin typeface="Gill Sans Nova Light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5" name="Arrow">
                <a:extLst>
                  <a:ext uri="{FF2B5EF4-FFF2-40B4-BE49-F238E27FC236}">
                    <a16:creationId xmlns:a16="http://schemas.microsoft.com/office/drawing/2014/main" id="{A502987B-AC49-4340-A9C7-E16ADBE3F181}"/>
                  </a:ext>
                </a:extLst>
              </p:cNvPr>
              <p:cNvSpPr/>
              <p:nvPr/>
            </p:nvSpPr>
            <p:spPr>
              <a:xfrm>
                <a:off x="5183652" y="5787805"/>
                <a:ext cx="3533003" cy="177119"/>
              </a:xfrm>
              <a:prstGeom prst="rightArrow">
                <a:avLst>
                  <a:gd name="adj1" fmla="val 32000"/>
                  <a:gd name="adj2" fmla="val 59091"/>
                </a:avLst>
              </a:prstGeom>
              <a:solidFill>
                <a:schemeClr val="accent1">
                  <a:lumOff val="16847"/>
                </a:schemeClr>
              </a:solidFill>
              <a:ln w="12700">
                <a:miter lim="400000"/>
              </a:ln>
            </p:spPr>
            <p:txBody>
              <a:bodyPr lIns="35719" tIns="35719" rIns="35719" bIns="35719" anchor="ctr"/>
              <a:lstStyle/>
              <a:p>
                <a:pPr algn="ctr" defTabSz="410751" hangingPunct="0"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547" kern="0">
                  <a:solidFill>
                    <a:srgbClr val="FFFFFF"/>
                  </a:solidFill>
                  <a:latin typeface="Gill Sans Nova Light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6" name="AGE">
                <a:extLst>
                  <a:ext uri="{FF2B5EF4-FFF2-40B4-BE49-F238E27FC236}">
                    <a16:creationId xmlns:a16="http://schemas.microsoft.com/office/drawing/2014/main" id="{2C6E0B26-A81F-45F1-9DB5-AFB9D40D4586}"/>
                  </a:ext>
                </a:extLst>
              </p:cNvPr>
              <p:cNvSpPr txBox="1"/>
              <p:nvPr/>
            </p:nvSpPr>
            <p:spPr>
              <a:xfrm>
                <a:off x="6534504" y="5802362"/>
                <a:ext cx="725317" cy="50372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35719" tIns="35719" rIns="35719" bIns="35719" anchor="ctr">
                <a:spAutoFit/>
              </a:bodyPr>
              <a:lstStyle>
                <a:lvl1pPr>
                  <a:defRPr sz="3000" b="0">
                    <a:latin typeface="Gill Sans Light"/>
                    <a:ea typeface="Gill Sans Light"/>
                    <a:cs typeface="Gill Sans Light"/>
                    <a:sym typeface="Gill Sans Light"/>
                  </a:defRPr>
                </a:lvl1pPr>
              </a:lstStyle>
              <a:p>
                <a:pPr algn="ctr" defTabSz="410751" hangingPunct="0"/>
                <a:r>
                  <a:rPr lang="en-US" sz="1687" kern="0" dirty="0">
                    <a:gradFill>
                      <a:gsLst>
                        <a:gs pos="0">
                          <a:srgbClr val="000000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</a:rPr>
                  <a:t>AGE</a:t>
                </a:r>
                <a:endParaRPr sz="1687" kern="0" dirty="0">
                  <a:gradFill>
                    <a:gsLst>
                      <a:gs pos="0">
                        <a:srgbClr val="000000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</a:endParaRPr>
              </a:p>
            </p:txBody>
          </p:sp>
          <p:sp>
            <p:nvSpPr>
              <p:cNvPr id="87" name="AMYLOID">
                <a:extLst>
                  <a:ext uri="{FF2B5EF4-FFF2-40B4-BE49-F238E27FC236}">
                    <a16:creationId xmlns:a16="http://schemas.microsoft.com/office/drawing/2014/main" id="{7CD3B7AA-520B-48BD-8638-CD57AB7BD2C2}"/>
                  </a:ext>
                </a:extLst>
              </p:cNvPr>
              <p:cNvSpPr txBox="1"/>
              <p:nvPr/>
            </p:nvSpPr>
            <p:spPr>
              <a:xfrm rot="16200000">
                <a:off x="4088926" y="4593369"/>
                <a:ext cx="1808421" cy="50373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35719" tIns="35719" rIns="35719" bIns="35719" anchor="ctr">
                <a:spAutoFit/>
              </a:bodyPr>
              <a:lstStyle>
                <a:lvl1pPr>
                  <a:defRPr sz="3000" b="0">
                    <a:latin typeface="Gill Sans Light"/>
                    <a:ea typeface="Gill Sans Light"/>
                    <a:cs typeface="Gill Sans Light"/>
                    <a:sym typeface="Gill Sans Light"/>
                  </a:defRPr>
                </a:lvl1pPr>
              </a:lstStyle>
              <a:p>
                <a:pPr algn="ctr" defTabSz="410751" hangingPunct="0"/>
                <a:r>
                  <a:rPr lang="en-US" sz="1687" kern="0" dirty="0">
                    <a:gradFill>
                      <a:gsLst>
                        <a:gs pos="0">
                          <a:srgbClr val="000000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</a:rPr>
                  <a:t>BIOMARKER</a:t>
                </a:r>
                <a:endParaRPr sz="1687" kern="0" dirty="0">
                  <a:gradFill>
                    <a:gsLst>
                      <a:gs pos="0">
                        <a:srgbClr val="000000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</a:endParaRPr>
              </a:p>
            </p:txBody>
          </p:sp>
          <p:sp>
            <p:nvSpPr>
              <p:cNvPr id="88" name="Brain">
                <a:extLst>
                  <a:ext uri="{FF2B5EF4-FFF2-40B4-BE49-F238E27FC236}">
                    <a16:creationId xmlns:a16="http://schemas.microsoft.com/office/drawing/2014/main" id="{8BD138F8-95EF-4B87-8402-4B023764E941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>
                <a:off x="5606050" y="4245543"/>
                <a:ext cx="476739" cy="3657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5" h="21427" extrusionOk="0">
                    <a:moveTo>
                      <a:pt x="7654" y="1"/>
                    </a:moveTo>
                    <a:cubicBezTo>
                      <a:pt x="6294" y="20"/>
                      <a:pt x="4753" y="903"/>
                      <a:pt x="4110" y="2532"/>
                    </a:cubicBezTo>
                    <a:cubicBezTo>
                      <a:pt x="4110" y="2532"/>
                      <a:pt x="4104" y="2532"/>
                      <a:pt x="4104" y="2532"/>
                    </a:cubicBezTo>
                    <a:cubicBezTo>
                      <a:pt x="3722" y="3624"/>
                      <a:pt x="3929" y="4445"/>
                      <a:pt x="3945" y="4495"/>
                    </a:cubicBezTo>
                    <a:cubicBezTo>
                      <a:pt x="3976" y="4602"/>
                      <a:pt x="3935" y="4724"/>
                      <a:pt x="3855" y="4767"/>
                    </a:cubicBezTo>
                    <a:cubicBezTo>
                      <a:pt x="3839" y="4774"/>
                      <a:pt x="3828" y="4781"/>
                      <a:pt x="3812" y="4781"/>
                    </a:cubicBezTo>
                    <a:cubicBezTo>
                      <a:pt x="3743" y="4788"/>
                      <a:pt x="3679" y="4730"/>
                      <a:pt x="3653" y="4644"/>
                    </a:cubicBezTo>
                    <a:cubicBezTo>
                      <a:pt x="3642" y="4595"/>
                      <a:pt x="3430" y="3790"/>
                      <a:pt x="3722" y="2691"/>
                    </a:cubicBezTo>
                    <a:cubicBezTo>
                      <a:pt x="3754" y="2562"/>
                      <a:pt x="3690" y="2425"/>
                      <a:pt x="3590" y="2425"/>
                    </a:cubicBezTo>
                    <a:cubicBezTo>
                      <a:pt x="1950" y="2425"/>
                      <a:pt x="273" y="5524"/>
                      <a:pt x="347" y="7372"/>
                    </a:cubicBezTo>
                    <a:cubicBezTo>
                      <a:pt x="353" y="7515"/>
                      <a:pt x="475" y="7579"/>
                      <a:pt x="555" y="7493"/>
                    </a:cubicBezTo>
                    <a:cubicBezTo>
                      <a:pt x="778" y="7236"/>
                      <a:pt x="1021" y="7029"/>
                      <a:pt x="1281" y="6886"/>
                    </a:cubicBezTo>
                    <a:cubicBezTo>
                      <a:pt x="1350" y="6850"/>
                      <a:pt x="1429" y="6879"/>
                      <a:pt x="1472" y="6964"/>
                    </a:cubicBezTo>
                    <a:cubicBezTo>
                      <a:pt x="1530" y="7078"/>
                      <a:pt x="1487" y="7236"/>
                      <a:pt x="1397" y="7279"/>
                    </a:cubicBezTo>
                    <a:cubicBezTo>
                      <a:pt x="1036" y="7471"/>
                      <a:pt x="750" y="7772"/>
                      <a:pt x="516" y="8129"/>
                    </a:cubicBezTo>
                    <a:cubicBezTo>
                      <a:pt x="-529" y="10034"/>
                      <a:pt x="140" y="12853"/>
                      <a:pt x="1392" y="14423"/>
                    </a:cubicBezTo>
                    <a:cubicBezTo>
                      <a:pt x="1610" y="14680"/>
                      <a:pt x="1833" y="14902"/>
                      <a:pt x="2056" y="15088"/>
                    </a:cubicBezTo>
                    <a:cubicBezTo>
                      <a:pt x="2156" y="15166"/>
                      <a:pt x="2358" y="15310"/>
                      <a:pt x="2352" y="15324"/>
                    </a:cubicBezTo>
                    <a:cubicBezTo>
                      <a:pt x="3759" y="16381"/>
                      <a:pt x="5347" y="16295"/>
                      <a:pt x="5973" y="16216"/>
                    </a:cubicBezTo>
                    <a:cubicBezTo>
                      <a:pt x="6105" y="16202"/>
                      <a:pt x="6238" y="16244"/>
                      <a:pt x="6344" y="16344"/>
                    </a:cubicBezTo>
                    <a:cubicBezTo>
                      <a:pt x="6567" y="16543"/>
                      <a:pt x="8073" y="17950"/>
                      <a:pt x="10605" y="17872"/>
                    </a:cubicBezTo>
                    <a:cubicBezTo>
                      <a:pt x="11231" y="17850"/>
                      <a:pt x="12001" y="17751"/>
                      <a:pt x="12824" y="17401"/>
                    </a:cubicBezTo>
                    <a:cubicBezTo>
                      <a:pt x="13912" y="16937"/>
                      <a:pt x="14755" y="15760"/>
                      <a:pt x="14686" y="14325"/>
                    </a:cubicBezTo>
                    <a:cubicBezTo>
                      <a:pt x="14506" y="12369"/>
                      <a:pt x="13817" y="11205"/>
                      <a:pt x="12469" y="10377"/>
                    </a:cubicBezTo>
                    <a:cubicBezTo>
                      <a:pt x="11806" y="9970"/>
                      <a:pt x="11046" y="9898"/>
                      <a:pt x="10467" y="9926"/>
                    </a:cubicBezTo>
                    <a:cubicBezTo>
                      <a:pt x="10122" y="9948"/>
                      <a:pt x="9815" y="9999"/>
                      <a:pt x="9550" y="10056"/>
                    </a:cubicBezTo>
                    <a:lnTo>
                      <a:pt x="9512" y="10069"/>
                    </a:lnTo>
                    <a:cubicBezTo>
                      <a:pt x="8599" y="10283"/>
                      <a:pt x="8137" y="10662"/>
                      <a:pt x="8132" y="10669"/>
                    </a:cubicBezTo>
                    <a:cubicBezTo>
                      <a:pt x="8111" y="10691"/>
                      <a:pt x="8085" y="10698"/>
                      <a:pt x="8064" y="10698"/>
                    </a:cubicBezTo>
                    <a:cubicBezTo>
                      <a:pt x="8006" y="10705"/>
                      <a:pt x="7952" y="10669"/>
                      <a:pt x="7920" y="10598"/>
                    </a:cubicBezTo>
                    <a:cubicBezTo>
                      <a:pt x="7872" y="10498"/>
                      <a:pt x="7899" y="10370"/>
                      <a:pt x="7968" y="10306"/>
                    </a:cubicBezTo>
                    <a:cubicBezTo>
                      <a:pt x="7989" y="10291"/>
                      <a:pt x="8266" y="10062"/>
                      <a:pt x="8807" y="9848"/>
                    </a:cubicBezTo>
                    <a:cubicBezTo>
                      <a:pt x="8903" y="9813"/>
                      <a:pt x="8918" y="9641"/>
                      <a:pt x="8839" y="9570"/>
                    </a:cubicBezTo>
                    <a:cubicBezTo>
                      <a:pt x="8313" y="9098"/>
                      <a:pt x="7617" y="8270"/>
                      <a:pt x="7416" y="7071"/>
                    </a:cubicBezTo>
                    <a:cubicBezTo>
                      <a:pt x="7394" y="6957"/>
                      <a:pt x="7448" y="6843"/>
                      <a:pt x="7533" y="6821"/>
                    </a:cubicBezTo>
                    <a:cubicBezTo>
                      <a:pt x="7618" y="6793"/>
                      <a:pt x="7698" y="6865"/>
                      <a:pt x="7719" y="6987"/>
                    </a:cubicBezTo>
                    <a:cubicBezTo>
                      <a:pt x="7942" y="8321"/>
                      <a:pt x="8912" y="9179"/>
                      <a:pt x="9358" y="9507"/>
                    </a:cubicBezTo>
                    <a:cubicBezTo>
                      <a:pt x="9469" y="9586"/>
                      <a:pt x="9597" y="9620"/>
                      <a:pt x="9719" y="9592"/>
                    </a:cubicBezTo>
                    <a:cubicBezTo>
                      <a:pt x="10234" y="9492"/>
                      <a:pt x="11518" y="9334"/>
                      <a:pt x="12595" y="9998"/>
                    </a:cubicBezTo>
                    <a:cubicBezTo>
                      <a:pt x="12998" y="10240"/>
                      <a:pt x="13345" y="10521"/>
                      <a:pt x="13636" y="10828"/>
                    </a:cubicBezTo>
                    <a:cubicBezTo>
                      <a:pt x="13743" y="10942"/>
                      <a:pt x="13897" y="10948"/>
                      <a:pt x="14008" y="10841"/>
                    </a:cubicBezTo>
                    <a:cubicBezTo>
                      <a:pt x="14640" y="10241"/>
                      <a:pt x="15270" y="10013"/>
                      <a:pt x="15902" y="10156"/>
                    </a:cubicBezTo>
                    <a:cubicBezTo>
                      <a:pt x="16756" y="10356"/>
                      <a:pt x="17361" y="11205"/>
                      <a:pt x="17584" y="11691"/>
                    </a:cubicBezTo>
                    <a:cubicBezTo>
                      <a:pt x="17626" y="11784"/>
                      <a:pt x="17616" y="11912"/>
                      <a:pt x="17552" y="11983"/>
                    </a:cubicBezTo>
                    <a:cubicBezTo>
                      <a:pt x="17526" y="12011"/>
                      <a:pt x="17499" y="12025"/>
                      <a:pt x="17468" y="12025"/>
                    </a:cubicBezTo>
                    <a:cubicBezTo>
                      <a:pt x="17414" y="12032"/>
                      <a:pt x="17357" y="11996"/>
                      <a:pt x="17325" y="11925"/>
                    </a:cubicBezTo>
                    <a:cubicBezTo>
                      <a:pt x="17144" y="11532"/>
                      <a:pt x="16602" y="10749"/>
                      <a:pt x="15849" y="10578"/>
                    </a:cubicBezTo>
                    <a:cubicBezTo>
                      <a:pt x="15313" y="10456"/>
                      <a:pt x="14766" y="10648"/>
                      <a:pt x="14214" y="11169"/>
                    </a:cubicBezTo>
                    <a:cubicBezTo>
                      <a:pt x="14123" y="11254"/>
                      <a:pt x="14108" y="11418"/>
                      <a:pt x="14177" y="11532"/>
                    </a:cubicBezTo>
                    <a:cubicBezTo>
                      <a:pt x="14389" y="11875"/>
                      <a:pt x="14565" y="12262"/>
                      <a:pt x="14698" y="12683"/>
                    </a:cubicBezTo>
                    <a:cubicBezTo>
                      <a:pt x="14847" y="13169"/>
                      <a:pt x="14952" y="13695"/>
                      <a:pt x="15005" y="14316"/>
                    </a:cubicBezTo>
                    <a:cubicBezTo>
                      <a:pt x="16369" y="14966"/>
                      <a:pt x="19967" y="14602"/>
                      <a:pt x="20652" y="11448"/>
                    </a:cubicBezTo>
                    <a:cubicBezTo>
                      <a:pt x="21071" y="9520"/>
                      <a:pt x="20280" y="7208"/>
                      <a:pt x="19086" y="6630"/>
                    </a:cubicBezTo>
                    <a:cubicBezTo>
                      <a:pt x="18943" y="6558"/>
                      <a:pt x="18795" y="6680"/>
                      <a:pt x="18758" y="6879"/>
                    </a:cubicBezTo>
                    <a:cubicBezTo>
                      <a:pt x="18652" y="7472"/>
                      <a:pt x="18444" y="7944"/>
                      <a:pt x="18242" y="8258"/>
                    </a:cubicBezTo>
                    <a:cubicBezTo>
                      <a:pt x="18189" y="8336"/>
                      <a:pt x="18189" y="8458"/>
                      <a:pt x="18242" y="8543"/>
                    </a:cubicBezTo>
                    <a:cubicBezTo>
                      <a:pt x="18338" y="8693"/>
                      <a:pt x="18481" y="8971"/>
                      <a:pt x="18635" y="9442"/>
                    </a:cubicBezTo>
                    <a:cubicBezTo>
                      <a:pt x="18667" y="9542"/>
                      <a:pt x="18640" y="9678"/>
                      <a:pt x="18565" y="9728"/>
                    </a:cubicBezTo>
                    <a:cubicBezTo>
                      <a:pt x="18544" y="9742"/>
                      <a:pt x="18529" y="9748"/>
                      <a:pt x="18507" y="9748"/>
                    </a:cubicBezTo>
                    <a:cubicBezTo>
                      <a:pt x="18438" y="9755"/>
                      <a:pt x="18375" y="9700"/>
                      <a:pt x="18348" y="9614"/>
                    </a:cubicBezTo>
                    <a:cubicBezTo>
                      <a:pt x="18348" y="9607"/>
                      <a:pt x="18226" y="9179"/>
                      <a:pt x="17977" y="8793"/>
                    </a:cubicBezTo>
                    <a:cubicBezTo>
                      <a:pt x="17653" y="8301"/>
                      <a:pt x="17271" y="8108"/>
                      <a:pt x="16836" y="8222"/>
                    </a:cubicBezTo>
                    <a:cubicBezTo>
                      <a:pt x="16740" y="8244"/>
                      <a:pt x="16650" y="8150"/>
                      <a:pt x="16650" y="8015"/>
                    </a:cubicBezTo>
                    <a:cubicBezTo>
                      <a:pt x="16650" y="7908"/>
                      <a:pt x="16708" y="7822"/>
                      <a:pt x="16783" y="7807"/>
                    </a:cubicBezTo>
                    <a:cubicBezTo>
                      <a:pt x="17244" y="7686"/>
                      <a:pt x="17610" y="7886"/>
                      <a:pt x="17791" y="8022"/>
                    </a:cubicBezTo>
                    <a:cubicBezTo>
                      <a:pt x="17871" y="8079"/>
                      <a:pt x="17971" y="8057"/>
                      <a:pt x="18030" y="7957"/>
                    </a:cubicBezTo>
                    <a:cubicBezTo>
                      <a:pt x="18444" y="7300"/>
                      <a:pt x="18980" y="5845"/>
                      <a:pt x="18215" y="4332"/>
                    </a:cubicBezTo>
                    <a:cubicBezTo>
                      <a:pt x="17738" y="3390"/>
                      <a:pt x="16750" y="2824"/>
                      <a:pt x="15965" y="2789"/>
                    </a:cubicBezTo>
                    <a:cubicBezTo>
                      <a:pt x="15901" y="2789"/>
                      <a:pt x="15843" y="2790"/>
                      <a:pt x="15779" y="2798"/>
                    </a:cubicBezTo>
                    <a:cubicBezTo>
                      <a:pt x="15647" y="2812"/>
                      <a:pt x="15403" y="2824"/>
                      <a:pt x="15074" y="2931"/>
                    </a:cubicBezTo>
                    <a:cubicBezTo>
                      <a:pt x="14560" y="3096"/>
                      <a:pt x="14279" y="3382"/>
                      <a:pt x="14273" y="3382"/>
                    </a:cubicBezTo>
                    <a:cubicBezTo>
                      <a:pt x="14204" y="3453"/>
                      <a:pt x="14107" y="3433"/>
                      <a:pt x="14054" y="3333"/>
                    </a:cubicBezTo>
                    <a:cubicBezTo>
                      <a:pt x="14007" y="3240"/>
                      <a:pt x="14019" y="3103"/>
                      <a:pt x="14088" y="3039"/>
                    </a:cubicBezTo>
                    <a:cubicBezTo>
                      <a:pt x="14114" y="3010"/>
                      <a:pt x="14470" y="2669"/>
                      <a:pt x="15096" y="2483"/>
                    </a:cubicBezTo>
                    <a:cubicBezTo>
                      <a:pt x="15186" y="2455"/>
                      <a:pt x="15227" y="2304"/>
                      <a:pt x="15169" y="2204"/>
                    </a:cubicBezTo>
                    <a:cubicBezTo>
                      <a:pt x="14341" y="648"/>
                      <a:pt x="11471" y="-173"/>
                      <a:pt x="10170" y="641"/>
                    </a:cubicBezTo>
                    <a:cubicBezTo>
                      <a:pt x="10048" y="719"/>
                      <a:pt x="9996" y="919"/>
                      <a:pt x="10059" y="1076"/>
                    </a:cubicBezTo>
                    <a:cubicBezTo>
                      <a:pt x="10203" y="1461"/>
                      <a:pt x="10265" y="1904"/>
                      <a:pt x="10233" y="2325"/>
                    </a:cubicBezTo>
                    <a:cubicBezTo>
                      <a:pt x="10228" y="2432"/>
                      <a:pt x="10165" y="2512"/>
                      <a:pt x="10091" y="2519"/>
                    </a:cubicBezTo>
                    <a:cubicBezTo>
                      <a:pt x="10080" y="2519"/>
                      <a:pt x="10075" y="2519"/>
                      <a:pt x="10064" y="2519"/>
                    </a:cubicBezTo>
                    <a:cubicBezTo>
                      <a:pt x="9979" y="2505"/>
                      <a:pt x="9916" y="2404"/>
                      <a:pt x="9927" y="2282"/>
                    </a:cubicBezTo>
                    <a:cubicBezTo>
                      <a:pt x="9937" y="2140"/>
                      <a:pt x="10011" y="1106"/>
                      <a:pt x="9295" y="520"/>
                    </a:cubicBezTo>
                    <a:cubicBezTo>
                      <a:pt x="8854" y="161"/>
                      <a:pt x="8273" y="-8"/>
                      <a:pt x="7654" y="1"/>
                    </a:cubicBezTo>
                    <a:close/>
                    <a:moveTo>
                      <a:pt x="6930" y="3139"/>
                    </a:moveTo>
                    <a:cubicBezTo>
                      <a:pt x="7435" y="3144"/>
                      <a:pt x="7913" y="3351"/>
                      <a:pt x="8361" y="3761"/>
                    </a:cubicBezTo>
                    <a:cubicBezTo>
                      <a:pt x="8886" y="4239"/>
                      <a:pt x="9242" y="4895"/>
                      <a:pt x="9449" y="5352"/>
                    </a:cubicBezTo>
                    <a:cubicBezTo>
                      <a:pt x="9491" y="5444"/>
                      <a:pt x="9582" y="5480"/>
                      <a:pt x="9656" y="5430"/>
                    </a:cubicBezTo>
                    <a:cubicBezTo>
                      <a:pt x="10925" y="4509"/>
                      <a:pt x="12288" y="4695"/>
                      <a:pt x="13403" y="5952"/>
                    </a:cubicBezTo>
                    <a:cubicBezTo>
                      <a:pt x="13456" y="6009"/>
                      <a:pt x="13535" y="6015"/>
                      <a:pt x="13593" y="5958"/>
                    </a:cubicBezTo>
                    <a:cubicBezTo>
                      <a:pt x="13795" y="5758"/>
                      <a:pt x="14331" y="5353"/>
                      <a:pt x="15154" y="5617"/>
                    </a:cubicBezTo>
                    <a:cubicBezTo>
                      <a:pt x="15239" y="5631"/>
                      <a:pt x="15291" y="5745"/>
                      <a:pt x="15270" y="5867"/>
                    </a:cubicBezTo>
                    <a:cubicBezTo>
                      <a:pt x="15249" y="5981"/>
                      <a:pt x="15164" y="6045"/>
                      <a:pt x="15079" y="6016"/>
                    </a:cubicBezTo>
                    <a:cubicBezTo>
                      <a:pt x="14527" y="5866"/>
                      <a:pt x="14076" y="5967"/>
                      <a:pt x="13736" y="6331"/>
                    </a:cubicBezTo>
                    <a:cubicBezTo>
                      <a:pt x="13418" y="6673"/>
                      <a:pt x="13217" y="7243"/>
                      <a:pt x="13195" y="7856"/>
                    </a:cubicBezTo>
                    <a:cubicBezTo>
                      <a:pt x="13190" y="7964"/>
                      <a:pt x="13132" y="8050"/>
                      <a:pt x="13053" y="8057"/>
                    </a:cubicBezTo>
                    <a:cubicBezTo>
                      <a:pt x="13026" y="8057"/>
                      <a:pt x="13000" y="8057"/>
                      <a:pt x="12973" y="8028"/>
                    </a:cubicBezTo>
                    <a:cubicBezTo>
                      <a:pt x="12915" y="7985"/>
                      <a:pt x="12882" y="7900"/>
                      <a:pt x="12887" y="7814"/>
                    </a:cubicBezTo>
                    <a:cubicBezTo>
                      <a:pt x="12903" y="7336"/>
                      <a:pt x="13015" y="6880"/>
                      <a:pt x="13195" y="6509"/>
                    </a:cubicBezTo>
                    <a:cubicBezTo>
                      <a:pt x="13243" y="6416"/>
                      <a:pt x="13228" y="6295"/>
                      <a:pt x="13164" y="6224"/>
                    </a:cubicBezTo>
                    <a:cubicBezTo>
                      <a:pt x="11630" y="4532"/>
                      <a:pt x="10133" y="5487"/>
                      <a:pt x="9543" y="5994"/>
                    </a:cubicBezTo>
                    <a:cubicBezTo>
                      <a:pt x="9464" y="6058"/>
                      <a:pt x="9364" y="6023"/>
                      <a:pt x="9321" y="5909"/>
                    </a:cubicBezTo>
                    <a:cubicBezTo>
                      <a:pt x="9194" y="5559"/>
                      <a:pt x="8827" y="4688"/>
                      <a:pt x="8185" y="4102"/>
                    </a:cubicBezTo>
                    <a:cubicBezTo>
                      <a:pt x="7548" y="3524"/>
                      <a:pt x="6843" y="3403"/>
                      <a:pt x="6084" y="3746"/>
                    </a:cubicBezTo>
                    <a:cubicBezTo>
                      <a:pt x="5999" y="3781"/>
                      <a:pt x="5909" y="3717"/>
                      <a:pt x="5888" y="3603"/>
                    </a:cubicBezTo>
                    <a:cubicBezTo>
                      <a:pt x="5867" y="3496"/>
                      <a:pt x="5915" y="3375"/>
                      <a:pt x="5994" y="3346"/>
                    </a:cubicBezTo>
                    <a:cubicBezTo>
                      <a:pt x="6315" y="3204"/>
                      <a:pt x="6627" y="3136"/>
                      <a:pt x="6930" y="3139"/>
                    </a:cubicBezTo>
                    <a:close/>
                    <a:moveTo>
                      <a:pt x="4412" y="7120"/>
                    </a:moveTo>
                    <a:cubicBezTo>
                      <a:pt x="4454" y="7118"/>
                      <a:pt x="4496" y="7136"/>
                      <a:pt x="4528" y="7178"/>
                    </a:cubicBezTo>
                    <a:cubicBezTo>
                      <a:pt x="5112" y="7964"/>
                      <a:pt x="5357" y="9491"/>
                      <a:pt x="4678" y="11169"/>
                    </a:cubicBezTo>
                    <a:cubicBezTo>
                      <a:pt x="4630" y="11290"/>
                      <a:pt x="4688" y="11440"/>
                      <a:pt x="4789" y="11448"/>
                    </a:cubicBezTo>
                    <a:cubicBezTo>
                      <a:pt x="5622" y="11512"/>
                      <a:pt x="7236" y="11876"/>
                      <a:pt x="8250" y="13725"/>
                    </a:cubicBezTo>
                    <a:cubicBezTo>
                      <a:pt x="8287" y="13789"/>
                      <a:pt x="8351" y="13816"/>
                      <a:pt x="8409" y="13781"/>
                    </a:cubicBezTo>
                    <a:cubicBezTo>
                      <a:pt x="9009" y="13474"/>
                      <a:pt x="9645" y="13354"/>
                      <a:pt x="10245" y="13439"/>
                    </a:cubicBezTo>
                    <a:cubicBezTo>
                      <a:pt x="10314" y="13447"/>
                      <a:pt x="10373" y="13374"/>
                      <a:pt x="10373" y="13281"/>
                    </a:cubicBezTo>
                    <a:cubicBezTo>
                      <a:pt x="10373" y="12831"/>
                      <a:pt x="10547" y="12183"/>
                      <a:pt x="11237" y="11833"/>
                    </a:cubicBezTo>
                    <a:cubicBezTo>
                      <a:pt x="11322" y="11791"/>
                      <a:pt x="11413" y="11855"/>
                      <a:pt x="11439" y="11970"/>
                    </a:cubicBezTo>
                    <a:cubicBezTo>
                      <a:pt x="11466" y="12077"/>
                      <a:pt x="11417" y="12190"/>
                      <a:pt x="11338" y="12233"/>
                    </a:cubicBezTo>
                    <a:cubicBezTo>
                      <a:pt x="10547" y="12640"/>
                      <a:pt x="10691" y="13418"/>
                      <a:pt x="10696" y="13446"/>
                    </a:cubicBezTo>
                    <a:cubicBezTo>
                      <a:pt x="10707" y="13510"/>
                      <a:pt x="10743" y="13552"/>
                      <a:pt x="10786" y="13567"/>
                    </a:cubicBezTo>
                    <a:cubicBezTo>
                      <a:pt x="11391" y="13788"/>
                      <a:pt x="11889" y="14216"/>
                      <a:pt x="12170" y="14780"/>
                    </a:cubicBezTo>
                    <a:cubicBezTo>
                      <a:pt x="12218" y="14873"/>
                      <a:pt x="12208" y="15010"/>
                      <a:pt x="12144" y="15074"/>
                    </a:cubicBezTo>
                    <a:cubicBezTo>
                      <a:pt x="12117" y="15103"/>
                      <a:pt x="12091" y="15117"/>
                      <a:pt x="12059" y="15117"/>
                    </a:cubicBezTo>
                    <a:cubicBezTo>
                      <a:pt x="12006" y="15124"/>
                      <a:pt x="11954" y="15087"/>
                      <a:pt x="11917" y="15023"/>
                    </a:cubicBezTo>
                    <a:cubicBezTo>
                      <a:pt x="11386" y="13945"/>
                      <a:pt x="9852" y="13361"/>
                      <a:pt x="8308" y="14289"/>
                    </a:cubicBezTo>
                    <a:cubicBezTo>
                      <a:pt x="8239" y="14332"/>
                      <a:pt x="8160" y="14295"/>
                      <a:pt x="8117" y="14209"/>
                    </a:cubicBezTo>
                    <a:cubicBezTo>
                      <a:pt x="6870" y="11625"/>
                      <a:pt x="4296" y="11862"/>
                      <a:pt x="4270" y="11862"/>
                    </a:cubicBezTo>
                    <a:lnTo>
                      <a:pt x="3961" y="11847"/>
                    </a:lnTo>
                    <a:cubicBezTo>
                      <a:pt x="3924" y="11818"/>
                      <a:pt x="3892" y="11768"/>
                      <a:pt x="3881" y="11711"/>
                    </a:cubicBezTo>
                    <a:cubicBezTo>
                      <a:pt x="3759" y="11011"/>
                      <a:pt x="3176" y="10055"/>
                      <a:pt x="2332" y="9641"/>
                    </a:cubicBezTo>
                    <a:cubicBezTo>
                      <a:pt x="2264" y="9605"/>
                      <a:pt x="2209" y="9514"/>
                      <a:pt x="2220" y="9407"/>
                    </a:cubicBezTo>
                    <a:cubicBezTo>
                      <a:pt x="2236" y="9271"/>
                      <a:pt x="2337" y="9192"/>
                      <a:pt x="2427" y="9235"/>
                    </a:cubicBezTo>
                    <a:cubicBezTo>
                      <a:pt x="2788" y="9406"/>
                      <a:pt x="3170" y="9735"/>
                      <a:pt x="3483" y="10120"/>
                    </a:cubicBezTo>
                    <a:cubicBezTo>
                      <a:pt x="3680" y="10363"/>
                      <a:pt x="3913" y="10720"/>
                      <a:pt x="4067" y="11162"/>
                    </a:cubicBezTo>
                    <a:cubicBezTo>
                      <a:pt x="4115" y="11291"/>
                      <a:pt x="4248" y="11306"/>
                      <a:pt x="4306" y="11184"/>
                    </a:cubicBezTo>
                    <a:cubicBezTo>
                      <a:pt x="5022" y="9614"/>
                      <a:pt x="4831" y="8186"/>
                      <a:pt x="4311" y="7486"/>
                    </a:cubicBezTo>
                    <a:cubicBezTo>
                      <a:pt x="4253" y="7408"/>
                      <a:pt x="4243" y="7273"/>
                      <a:pt x="4301" y="7194"/>
                    </a:cubicBezTo>
                    <a:cubicBezTo>
                      <a:pt x="4330" y="7148"/>
                      <a:pt x="4370" y="7123"/>
                      <a:pt x="4412" y="7120"/>
                    </a:cubicBezTo>
                    <a:close/>
                    <a:moveTo>
                      <a:pt x="2258" y="15717"/>
                    </a:moveTo>
                    <a:cubicBezTo>
                      <a:pt x="1971" y="17680"/>
                      <a:pt x="4031" y="19435"/>
                      <a:pt x="5702" y="18764"/>
                    </a:cubicBezTo>
                    <a:cubicBezTo>
                      <a:pt x="5612" y="19699"/>
                      <a:pt x="5001" y="21083"/>
                      <a:pt x="5001" y="21083"/>
                    </a:cubicBezTo>
                    <a:lnTo>
                      <a:pt x="6238" y="21427"/>
                    </a:lnTo>
                    <a:lnTo>
                      <a:pt x="8727" y="18063"/>
                    </a:lnTo>
                    <a:cubicBezTo>
                      <a:pt x="7390" y="17742"/>
                      <a:pt x="6699" y="17172"/>
                      <a:pt x="6333" y="16843"/>
                    </a:cubicBezTo>
                    <a:cubicBezTo>
                      <a:pt x="6163" y="16686"/>
                      <a:pt x="5962" y="16614"/>
                      <a:pt x="5761" y="16636"/>
                    </a:cubicBezTo>
                    <a:cubicBezTo>
                      <a:pt x="5442" y="16672"/>
                      <a:pt x="4954" y="16693"/>
                      <a:pt x="4381" y="16593"/>
                    </a:cubicBezTo>
                    <a:cubicBezTo>
                      <a:pt x="3786" y="16494"/>
                      <a:pt x="3027" y="16259"/>
                      <a:pt x="2258" y="15717"/>
                    </a:cubicBezTo>
                    <a:close/>
                  </a:path>
                </a:pathLst>
              </a:custGeom>
              <a:solidFill>
                <a:srgbClr val="FE9D94"/>
              </a:solidFill>
              <a:ln w="12700">
                <a:miter lim="400000"/>
              </a:ln>
              <a:effectLst>
                <a:outerShdw blurRad="127000" dist="76200" dir="2700000" rotWithShape="0">
                  <a:srgbClr val="000000">
                    <a:alpha val="75000"/>
                  </a:srgbClr>
                </a:outerShdw>
              </a:effectLst>
            </p:spPr>
            <p:txBody>
              <a:bodyPr lIns="35719" tIns="35719" rIns="35719" bIns="35719" anchor="ctr"/>
              <a:lstStyle/>
              <a:p>
                <a:pPr algn="ctr" defTabSz="410751" hangingPunct="0"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547" kern="0" dirty="0">
                  <a:solidFill>
                    <a:srgbClr val="FFFFFF"/>
                  </a:solidFill>
                  <a:latin typeface="Gill Sans Nova Light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9" name="Circle">
                <a:extLst>
                  <a:ext uri="{FF2B5EF4-FFF2-40B4-BE49-F238E27FC236}">
                    <a16:creationId xmlns:a16="http://schemas.microsoft.com/office/drawing/2014/main" id="{6FBB798F-30EF-42E9-AF3A-A8D69124515D}"/>
                  </a:ext>
                </a:extLst>
              </p:cNvPr>
              <p:cNvSpPr/>
              <p:nvPr/>
            </p:nvSpPr>
            <p:spPr>
              <a:xfrm>
                <a:off x="5866654" y="4684036"/>
                <a:ext cx="76483" cy="76483"/>
              </a:xfrm>
              <a:prstGeom prst="ellipse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5719" tIns="35719" rIns="35719" bIns="35719" anchor="ctr"/>
              <a:lstStyle/>
              <a:p>
                <a:pPr algn="ctr" defTabSz="410751" hangingPunct="0"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547" kern="0">
                  <a:solidFill>
                    <a:srgbClr val="FFFFFF"/>
                  </a:solidFill>
                  <a:latin typeface="Gill Sans Nova Light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0" name="Brain">
                <a:extLst>
                  <a:ext uri="{FF2B5EF4-FFF2-40B4-BE49-F238E27FC236}">
                    <a16:creationId xmlns:a16="http://schemas.microsoft.com/office/drawing/2014/main" id="{B564E63E-E87E-46B1-82B2-D0B8EFA6B60F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>
                <a:off x="6543973" y="3895331"/>
                <a:ext cx="439948" cy="3657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5" h="21427" extrusionOk="0">
                    <a:moveTo>
                      <a:pt x="7654" y="1"/>
                    </a:moveTo>
                    <a:cubicBezTo>
                      <a:pt x="6294" y="20"/>
                      <a:pt x="4753" y="903"/>
                      <a:pt x="4110" y="2532"/>
                    </a:cubicBezTo>
                    <a:cubicBezTo>
                      <a:pt x="4110" y="2532"/>
                      <a:pt x="4104" y="2532"/>
                      <a:pt x="4104" y="2532"/>
                    </a:cubicBezTo>
                    <a:cubicBezTo>
                      <a:pt x="3722" y="3624"/>
                      <a:pt x="3929" y="4445"/>
                      <a:pt x="3945" y="4495"/>
                    </a:cubicBezTo>
                    <a:cubicBezTo>
                      <a:pt x="3976" y="4602"/>
                      <a:pt x="3935" y="4724"/>
                      <a:pt x="3855" y="4767"/>
                    </a:cubicBezTo>
                    <a:cubicBezTo>
                      <a:pt x="3839" y="4774"/>
                      <a:pt x="3828" y="4781"/>
                      <a:pt x="3812" y="4781"/>
                    </a:cubicBezTo>
                    <a:cubicBezTo>
                      <a:pt x="3743" y="4788"/>
                      <a:pt x="3679" y="4730"/>
                      <a:pt x="3653" y="4644"/>
                    </a:cubicBezTo>
                    <a:cubicBezTo>
                      <a:pt x="3642" y="4595"/>
                      <a:pt x="3430" y="3790"/>
                      <a:pt x="3722" y="2691"/>
                    </a:cubicBezTo>
                    <a:cubicBezTo>
                      <a:pt x="3754" y="2562"/>
                      <a:pt x="3690" y="2425"/>
                      <a:pt x="3590" y="2425"/>
                    </a:cubicBezTo>
                    <a:cubicBezTo>
                      <a:pt x="1950" y="2425"/>
                      <a:pt x="273" y="5524"/>
                      <a:pt x="347" y="7372"/>
                    </a:cubicBezTo>
                    <a:cubicBezTo>
                      <a:pt x="353" y="7515"/>
                      <a:pt x="475" y="7579"/>
                      <a:pt x="555" y="7493"/>
                    </a:cubicBezTo>
                    <a:cubicBezTo>
                      <a:pt x="778" y="7236"/>
                      <a:pt x="1021" y="7029"/>
                      <a:pt x="1281" y="6886"/>
                    </a:cubicBezTo>
                    <a:cubicBezTo>
                      <a:pt x="1350" y="6850"/>
                      <a:pt x="1429" y="6879"/>
                      <a:pt x="1472" y="6964"/>
                    </a:cubicBezTo>
                    <a:cubicBezTo>
                      <a:pt x="1530" y="7078"/>
                      <a:pt x="1487" y="7236"/>
                      <a:pt x="1397" y="7279"/>
                    </a:cubicBezTo>
                    <a:cubicBezTo>
                      <a:pt x="1036" y="7471"/>
                      <a:pt x="750" y="7772"/>
                      <a:pt x="516" y="8129"/>
                    </a:cubicBezTo>
                    <a:cubicBezTo>
                      <a:pt x="-529" y="10034"/>
                      <a:pt x="140" y="12853"/>
                      <a:pt x="1392" y="14423"/>
                    </a:cubicBezTo>
                    <a:cubicBezTo>
                      <a:pt x="1610" y="14680"/>
                      <a:pt x="1833" y="14902"/>
                      <a:pt x="2056" y="15088"/>
                    </a:cubicBezTo>
                    <a:cubicBezTo>
                      <a:pt x="2156" y="15166"/>
                      <a:pt x="2358" y="15310"/>
                      <a:pt x="2352" y="15324"/>
                    </a:cubicBezTo>
                    <a:cubicBezTo>
                      <a:pt x="3759" y="16381"/>
                      <a:pt x="5347" y="16295"/>
                      <a:pt x="5973" y="16216"/>
                    </a:cubicBezTo>
                    <a:cubicBezTo>
                      <a:pt x="6105" y="16202"/>
                      <a:pt x="6238" y="16244"/>
                      <a:pt x="6344" y="16344"/>
                    </a:cubicBezTo>
                    <a:cubicBezTo>
                      <a:pt x="6567" y="16543"/>
                      <a:pt x="8073" y="17950"/>
                      <a:pt x="10605" y="17872"/>
                    </a:cubicBezTo>
                    <a:cubicBezTo>
                      <a:pt x="11231" y="17850"/>
                      <a:pt x="12001" y="17751"/>
                      <a:pt x="12824" y="17401"/>
                    </a:cubicBezTo>
                    <a:cubicBezTo>
                      <a:pt x="13912" y="16937"/>
                      <a:pt x="14755" y="15760"/>
                      <a:pt x="14686" y="14325"/>
                    </a:cubicBezTo>
                    <a:cubicBezTo>
                      <a:pt x="14506" y="12369"/>
                      <a:pt x="13817" y="11205"/>
                      <a:pt x="12469" y="10377"/>
                    </a:cubicBezTo>
                    <a:cubicBezTo>
                      <a:pt x="11806" y="9970"/>
                      <a:pt x="11046" y="9898"/>
                      <a:pt x="10467" y="9926"/>
                    </a:cubicBezTo>
                    <a:cubicBezTo>
                      <a:pt x="10122" y="9948"/>
                      <a:pt x="9815" y="9999"/>
                      <a:pt x="9550" y="10056"/>
                    </a:cubicBezTo>
                    <a:lnTo>
                      <a:pt x="9512" y="10069"/>
                    </a:lnTo>
                    <a:cubicBezTo>
                      <a:pt x="8599" y="10283"/>
                      <a:pt x="8137" y="10662"/>
                      <a:pt x="8132" y="10669"/>
                    </a:cubicBezTo>
                    <a:cubicBezTo>
                      <a:pt x="8111" y="10691"/>
                      <a:pt x="8085" y="10698"/>
                      <a:pt x="8064" y="10698"/>
                    </a:cubicBezTo>
                    <a:cubicBezTo>
                      <a:pt x="8006" y="10705"/>
                      <a:pt x="7952" y="10669"/>
                      <a:pt x="7920" y="10598"/>
                    </a:cubicBezTo>
                    <a:cubicBezTo>
                      <a:pt x="7872" y="10498"/>
                      <a:pt x="7899" y="10370"/>
                      <a:pt x="7968" y="10306"/>
                    </a:cubicBezTo>
                    <a:cubicBezTo>
                      <a:pt x="7989" y="10291"/>
                      <a:pt x="8266" y="10062"/>
                      <a:pt x="8807" y="9848"/>
                    </a:cubicBezTo>
                    <a:cubicBezTo>
                      <a:pt x="8903" y="9813"/>
                      <a:pt x="8918" y="9641"/>
                      <a:pt x="8839" y="9570"/>
                    </a:cubicBezTo>
                    <a:cubicBezTo>
                      <a:pt x="8313" y="9098"/>
                      <a:pt x="7617" y="8270"/>
                      <a:pt x="7416" y="7071"/>
                    </a:cubicBezTo>
                    <a:cubicBezTo>
                      <a:pt x="7394" y="6957"/>
                      <a:pt x="7448" y="6843"/>
                      <a:pt x="7533" y="6821"/>
                    </a:cubicBezTo>
                    <a:cubicBezTo>
                      <a:pt x="7618" y="6793"/>
                      <a:pt x="7698" y="6865"/>
                      <a:pt x="7719" y="6987"/>
                    </a:cubicBezTo>
                    <a:cubicBezTo>
                      <a:pt x="7942" y="8321"/>
                      <a:pt x="8912" y="9179"/>
                      <a:pt x="9358" y="9507"/>
                    </a:cubicBezTo>
                    <a:cubicBezTo>
                      <a:pt x="9469" y="9586"/>
                      <a:pt x="9597" y="9620"/>
                      <a:pt x="9719" y="9592"/>
                    </a:cubicBezTo>
                    <a:cubicBezTo>
                      <a:pt x="10234" y="9492"/>
                      <a:pt x="11518" y="9334"/>
                      <a:pt x="12595" y="9998"/>
                    </a:cubicBezTo>
                    <a:cubicBezTo>
                      <a:pt x="12998" y="10240"/>
                      <a:pt x="13345" y="10521"/>
                      <a:pt x="13636" y="10828"/>
                    </a:cubicBezTo>
                    <a:cubicBezTo>
                      <a:pt x="13743" y="10942"/>
                      <a:pt x="13897" y="10948"/>
                      <a:pt x="14008" y="10841"/>
                    </a:cubicBezTo>
                    <a:cubicBezTo>
                      <a:pt x="14640" y="10241"/>
                      <a:pt x="15270" y="10013"/>
                      <a:pt x="15902" y="10156"/>
                    </a:cubicBezTo>
                    <a:cubicBezTo>
                      <a:pt x="16756" y="10356"/>
                      <a:pt x="17361" y="11205"/>
                      <a:pt x="17584" y="11691"/>
                    </a:cubicBezTo>
                    <a:cubicBezTo>
                      <a:pt x="17626" y="11784"/>
                      <a:pt x="17616" y="11912"/>
                      <a:pt x="17552" y="11983"/>
                    </a:cubicBezTo>
                    <a:cubicBezTo>
                      <a:pt x="17526" y="12011"/>
                      <a:pt x="17499" y="12025"/>
                      <a:pt x="17468" y="12025"/>
                    </a:cubicBezTo>
                    <a:cubicBezTo>
                      <a:pt x="17414" y="12032"/>
                      <a:pt x="17357" y="11996"/>
                      <a:pt x="17325" y="11925"/>
                    </a:cubicBezTo>
                    <a:cubicBezTo>
                      <a:pt x="17144" y="11532"/>
                      <a:pt x="16602" y="10749"/>
                      <a:pt x="15849" y="10578"/>
                    </a:cubicBezTo>
                    <a:cubicBezTo>
                      <a:pt x="15313" y="10456"/>
                      <a:pt x="14766" y="10648"/>
                      <a:pt x="14214" y="11169"/>
                    </a:cubicBezTo>
                    <a:cubicBezTo>
                      <a:pt x="14123" y="11254"/>
                      <a:pt x="14108" y="11418"/>
                      <a:pt x="14177" y="11532"/>
                    </a:cubicBezTo>
                    <a:cubicBezTo>
                      <a:pt x="14389" y="11875"/>
                      <a:pt x="14565" y="12262"/>
                      <a:pt x="14698" y="12683"/>
                    </a:cubicBezTo>
                    <a:cubicBezTo>
                      <a:pt x="14847" y="13169"/>
                      <a:pt x="14952" y="13695"/>
                      <a:pt x="15005" y="14316"/>
                    </a:cubicBezTo>
                    <a:cubicBezTo>
                      <a:pt x="16369" y="14966"/>
                      <a:pt x="19967" y="14602"/>
                      <a:pt x="20652" y="11448"/>
                    </a:cubicBezTo>
                    <a:cubicBezTo>
                      <a:pt x="21071" y="9520"/>
                      <a:pt x="20280" y="7208"/>
                      <a:pt x="19086" y="6630"/>
                    </a:cubicBezTo>
                    <a:cubicBezTo>
                      <a:pt x="18943" y="6558"/>
                      <a:pt x="18795" y="6680"/>
                      <a:pt x="18758" y="6879"/>
                    </a:cubicBezTo>
                    <a:cubicBezTo>
                      <a:pt x="18652" y="7472"/>
                      <a:pt x="18444" y="7944"/>
                      <a:pt x="18242" y="8258"/>
                    </a:cubicBezTo>
                    <a:cubicBezTo>
                      <a:pt x="18189" y="8336"/>
                      <a:pt x="18189" y="8458"/>
                      <a:pt x="18242" y="8543"/>
                    </a:cubicBezTo>
                    <a:cubicBezTo>
                      <a:pt x="18338" y="8693"/>
                      <a:pt x="18481" y="8971"/>
                      <a:pt x="18635" y="9442"/>
                    </a:cubicBezTo>
                    <a:cubicBezTo>
                      <a:pt x="18667" y="9542"/>
                      <a:pt x="18640" y="9678"/>
                      <a:pt x="18565" y="9728"/>
                    </a:cubicBezTo>
                    <a:cubicBezTo>
                      <a:pt x="18544" y="9742"/>
                      <a:pt x="18529" y="9748"/>
                      <a:pt x="18507" y="9748"/>
                    </a:cubicBezTo>
                    <a:cubicBezTo>
                      <a:pt x="18438" y="9755"/>
                      <a:pt x="18375" y="9700"/>
                      <a:pt x="18348" y="9614"/>
                    </a:cubicBezTo>
                    <a:cubicBezTo>
                      <a:pt x="18348" y="9607"/>
                      <a:pt x="18226" y="9179"/>
                      <a:pt x="17977" y="8793"/>
                    </a:cubicBezTo>
                    <a:cubicBezTo>
                      <a:pt x="17653" y="8301"/>
                      <a:pt x="17271" y="8108"/>
                      <a:pt x="16836" y="8222"/>
                    </a:cubicBezTo>
                    <a:cubicBezTo>
                      <a:pt x="16740" y="8244"/>
                      <a:pt x="16650" y="8150"/>
                      <a:pt x="16650" y="8015"/>
                    </a:cubicBezTo>
                    <a:cubicBezTo>
                      <a:pt x="16650" y="7908"/>
                      <a:pt x="16708" y="7822"/>
                      <a:pt x="16783" y="7807"/>
                    </a:cubicBezTo>
                    <a:cubicBezTo>
                      <a:pt x="17244" y="7686"/>
                      <a:pt x="17610" y="7886"/>
                      <a:pt x="17791" y="8022"/>
                    </a:cubicBezTo>
                    <a:cubicBezTo>
                      <a:pt x="17871" y="8079"/>
                      <a:pt x="17971" y="8057"/>
                      <a:pt x="18030" y="7957"/>
                    </a:cubicBezTo>
                    <a:cubicBezTo>
                      <a:pt x="18444" y="7300"/>
                      <a:pt x="18980" y="5845"/>
                      <a:pt x="18215" y="4332"/>
                    </a:cubicBezTo>
                    <a:cubicBezTo>
                      <a:pt x="17738" y="3390"/>
                      <a:pt x="16750" y="2824"/>
                      <a:pt x="15965" y="2789"/>
                    </a:cubicBezTo>
                    <a:cubicBezTo>
                      <a:pt x="15901" y="2789"/>
                      <a:pt x="15843" y="2790"/>
                      <a:pt x="15779" y="2798"/>
                    </a:cubicBezTo>
                    <a:cubicBezTo>
                      <a:pt x="15647" y="2812"/>
                      <a:pt x="15403" y="2824"/>
                      <a:pt x="15074" y="2931"/>
                    </a:cubicBezTo>
                    <a:cubicBezTo>
                      <a:pt x="14560" y="3096"/>
                      <a:pt x="14279" y="3382"/>
                      <a:pt x="14273" y="3382"/>
                    </a:cubicBezTo>
                    <a:cubicBezTo>
                      <a:pt x="14204" y="3453"/>
                      <a:pt x="14107" y="3433"/>
                      <a:pt x="14054" y="3333"/>
                    </a:cubicBezTo>
                    <a:cubicBezTo>
                      <a:pt x="14007" y="3240"/>
                      <a:pt x="14019" y="3103"/>
                      <a:pt x="14088" y="3039"/>
                    </a:cubicBezTo>
                    <a:cubicBezTo>
                      <a:pt x="14114" y="3010"/>
                      <a:pt x="14470" y="2669"/>
                      <a:pt x="15096" y="2483"/>
                    </a:cubicBezTo>
                    <a:cubicBezTo>
                      <a:pt x="15186" y="2455"/>
                      <a:pt x="15227" y="2304"/>
                      <a:pt x="15169" y="2204"/>
                    </a:cubicBezTo>
                    <a:cubicBezTo>
                      <a:pt x="14341" y="648"/>
                      <a:pt x="11471" y="-173"/>
                      <a:pt x="10170" y="641"/>
                    </a:cubicBezTo>
                    <a:cubicBezTo>
                      <a:pt x="10048" y="719"/>
                      <a:pt x="9996" y="919"/>
                      <a:pt x="10059" y="1076"/>
                    </a:cubicBezTo>
                    <a:cubicBezTo>
                      <a:pt x="10203" y="1461"/>
                      <a:pt x="10265" y="1904"/>
                      <a:pt x="10233" y="2325"/>
                    </a:cubicBezTo>
                    <a:cubicBezTo>
                      <a:pt x="10228" y="2432"/>
                      <a:pt x="10165" y="2512"/>
                      <a:pt x="10091" y="2519"/>
                    </a:cubicBezTo>
                    <a:cubicBezTo>
                      <a:pt x="10080" y="2519"/>
                      <a:pt x="10075" y="2519"/>
                      <a:pt x="10064" y="2519"/>
                    </a:cubicBezTo>
                    <a:cubicBezTo>
                      <a:pt x="9979" y="2505"/>
                      <a:pt x="9916" y="2404"/>
                      <a:pt x="9927" y="2282"/>
                    </a:cubicBezTo>
                    <a:cubicBezTo>
                      <a:pt x="9937" y="2140"/>
                      <a:pt x="10011" y="1106"/>
                      <a:pt x="9295" y="520"/>
                    </a:cubicBezTo>
                    <a:cubicBezTo>
                      <a:pt x="8854" y="161"/>
                      <a:pt x="8273" y="-8"/>
                      <a:pt x="7654" y="1"/>
                    </a:cubicBezTo>
                    <a:close/>
                    <a:moveTo>
                      <a:pt x="6930" y="3139"/>
                    </a:moveTo>
                    <a:cubicBezTo>
                      <a:pt x="7435" y="3144"/>
                      <a:pt x="7913" y="3351"/>
                      <a:pt x="8361" y="3761"/>
                    </a:cubicBezTo>
                    <a:cubicBezTo>
                      <a:pt x="8886" y="4239"/>
                      <a:pt x="9242" y="4895"/>
                      <a:pt x="9449" y="5352"/>
                    </a:cubicBezTo>
                    <a:cubicBezTo>
                      <a:pt x="9491" y="5444"/>
                      <a:pt x="9582" y="5480"/>
                      <a:pt x="9656" y="5430"/>
                    </a:cubicBezTo>
                    <a:cubicBezTo>
                      <a:pt x="10925" y="4509"/>
                      <a:pt x="12288" y="4695"/>
                      <a:pt x="13403" y="5952"/>
                    </a:cubicBezTo>
                    <a:cubicBezTo>
                      <a:pt x="13456" y="6009"/>
                      <a:pt x="13535" y="6015"/>
                      <a:pt x="13593" y="5958"/>
                    </a:cubicBezTo>
                    <a:cubicBezTo>
                      <a:pt x="13795" y="5758"/>
                      <a:pt x="14331" y="5353"/>
                      <a:pt x="15154" y="5617"/>
                    </a:cubicBezTo>
                    <a:cubicBezTo>
                      <a:pt x="15239" y="5631"/>
                      <a:pt x="15291" y="5745"/>
                      <a:pt x="15270" y="5867"/>
                    </a:cubicBezTo>
                    <a:cubicBezTo>
                      <a:pt x="15249" y="5981"/>
                      <a:pt x="15164" y="6045"/>
                      <a:pt x="15079" y="6016"/>
                    </a:cubicBezTo>
                    <a:cubicBezTo>
                      <a:pt x="14527" y="5866"/>
                      <a:pt x="14076" y="5967"/>
                      <a:pt x="13736" y="6331"/>
                    </a:cubicBezTo>
                    <a:cubicBezTo>
                      <a:pt x="13418" y="6673"/>
                      <a:pt x="13217" y="7243"/>
                      <a:pt x="13195" y="7856"/>
                    </a:cubicBezTo>
                    <a:cubicBezTo>
                      <a:pt x="13190" y="7964"/>
                      <a:pt x="13132" y="8050"/>
                      <a:pt x="13053" y="8057"/>
                    </a:cubicBezTo>
                    <a:cubicBezTo>
                      <a:pt x="13026" y="8057"/>
                      <a:pt x="13000" y="8057"/>
                      <a:pt x="12973" y="8028"/>
                    </a:cubicBezTo>
                    <a:cubicBezTo>
                      <a:pt x="12915" y="7985"/>
                      <a:pt x="12882" y="7900"/>
                      <a:pt x="12887" y="7814"/>
                    </a:cubicBezTo>
                    <a:cubicBezTo>
                      <a:pt x="12903" y="7336"/>
                      <a:pt x="13015" y="6880"/>
                      <a:pt x="13195" y="6509"/>
                    </a:cubicBezTo>
                    <a:cubicBezTo>
                      <a:pt x="13243" y="6416"/>
                      <a:pt x="13228" y="6295"/>
                      <a:pt x="13164" y="6224"/>
                    </a:cubicBezTo>
                    <a:cubicBezTo>
                      <a:pt x="11630" y="4532"/>
                      <a:pt x="10133" y="5487"/>
                      <a:pt x="9543" y="5994"/>
                    </a:cubicBezTo>
                    <a:cubicBezTo>
                      <a:pt x="9464" y="6058"/>
                      <a:pt x="9364" y="6023"/>
                      <a:pt x="9321" y="5909"/>
                    </a:cubicBezTo>
                    <a:cubicBezTo>
                      <a:pt x="9194" y="5559"/>
                      <a:pt x="8827" y="4688"/>
                      <a:pt x="8185" y="4102"/>
                    </a:cubicBezTo>
                    <a:cubicBezTo>
                      <a:pt x="7548" y="3524"/>
                      <a:pt x="6843" y="3403"/>
                      <a:pt x="6084" y="3746"/>
                    </a:cubicBezTo>
                    <a:cubicBezTo>
                      <a:pt x="5999" y="3781"/>
                      <a:pt x="5909" y="3717"/>
                      <a:pt x="5888" y="3603"/>
                    </a:cubicBezTo>
                    <a:cubicBezTo>
                      <a:pt x="5867" y="3496"/>
                      <a:pt x="5915" y="3375"/>
                      <a:pt x="5994" y="3346"/>
                    </a:cubicBezTo>
                    <a:cubicBezTo>
                      <a:pt x="6315" y="3204"/>
                      <a:pt x="6627" y="3136"/>
                      <a:pt x="6930" y="3139"/>
                    </a:cubicBezTo>
                    <a:close/>
                    <a:moveTo>
                      <a:pt x="4412" y="7120"/>
                    </a:moveTo>
                    <a:cubicBezTo>
                      <a:pt x="4454" y="7118"/>
                      <a:pt x="4496" y="7136"/>
                      <a:pt x="4528" y="7178"/>
                    </a:cubicBezTo>
                    <a:cubicBezTo>
                      <a:pt x="5112" y="7964"/>
                      <a:pt x="5357" y="9491"/>
                      <a:pt x="4678" y="11169"/>
                    </a:cubicBezTo>
                    <a:cubicBezTo>
                      <a:pt x="4630" y="11290"/>
                      <a:pt x="4688" y="11440"/>
                      <a:pt x="4789" y="11448"/>
                    </a:cubicBezTo>
                    <a:cubicBezTo>
                      <a:pt x="5622" y="11512"/>
                      <a:pt x="7236" y="11876"/>
                      <a:pt x="8250" y="13725"/>
                    </a:cubicBezTo>
                    <a:cubicBezTo>
                      <a:pt x="8287" y="13789"/>
                      <a:pt x="8351" y="13816"/>
                      <a:pt x="8409" y="13781"/>
                    </a:cubicBezTo>
                    <a:cubicBezTo>
                      <a:pt x="9009" y="13474"/>
                      <a:pt x="9645" y="13354"/>
                      <a:pt x="10245" y="13439"/>
                    </a:cubicBezTo>
                    <a:cubicBezTo>
                      <a:pt x="10314" y="13447"/>
                      <a:pt x="10373" y="13374"/>
                      <a:pt x="10373" y="13281"/>
                    </a:cubicBezTo>
                    <a:cubicBezTo>
                      <a:pt x="10373" y="12831"/>
                      <a:pt x="10547" y="12183"/>
                      <a:pt x="11237" y="11833"/>
                    </a:cubicBezTo>
                    <a:cubicBezTo>
                      <a:pt x="11322" y="11791"/>
                      <a:pt x="11413" y="11855"/>
                      <a:pt x="11439" y="11970"/>
                    </a:cubicBezTo>
                    <a:cubicBezTo>
                      <a:pt x="11466" y="12077"/>
                      <a:pt x="11417" y="12190"/>
                      <a:pt x="11338" y="12233"/>
                    </a:cubicBezTo>
                    <a:cubicBezTo>
                      <a:pt x="10547" y="12640"/>
                      <a:pt x="10691" y="13418"/>
                      <a:pt x="10696" y="13446"/>
                    </a:cubicBezTo>
                    <a:cubicBezTo>
                      <a:pt x="10707" y="13510"/>
                      <a:pt x="10743" y="13552"/>
                      <a:pt x="10786" y="13567"/>
                    </a:cubicBezTo>
                    <a:cubicBezTo>
                      <a:pt x="11391" y="13788"/>
                      <a:pt x="11889" y="14216"/>
                      <a:pt x="12170" y="14780"/>
                    </a:cubicBezTo>
                    <a:cubicBezTo>
                      <a:pt x="12218" y="14873"/>
                      <a:pt x="12208" y="15010"/>
                      <a:pt x="12144" y="15074"/>
                    </a:cubicBezTo>
                    <a:cubicBezTo>
                      <a:pt x="12117" y="15103"/>
                      <a:pt x="12091" y="15117"/>
                      <a:pt x="12059" y="15117"/>
                    </a:cubicBezTo>
                    <a:cubicBezTo>
                      <a:pt x="12006" y="15124"/>
                      <a:pt x="11954" y="15087"/>
                      <a:pt x="11917" y="15023"/>
                    </a:cubicBezTo>
                    <a:cubicBezTo>
                      <a:pt x="11386" y="13945"/>
                      <a:pt x="9852" y="13361"/>
                      <a:pt x="8308" y="14289"/>
                    </a:cubicBezTo>
                    <a:cubicBezTo>
                      <a:pt x="8239" y="14332"/>
                      <a:pt x="8160" y="14295"/>
                      <a:pt x="8117" y="14209"/>
                    </a:cubicBezTo>
                    <a:cubicBezTo>
                      <a:pt x="6870" y="11625"/>
                      <a:pt x="4296" y="11862"/>
                      <a:pt x="4270" y="11862"/>
                    </a:cubicBezTo>
                    <a:lnTo>
                      <a:pt x="3961" y="11847"/>
                    </a:lnTo>
                    <a:cubicBezTo>
                      <a:pt x="3924" y="11818"/>
                      <a:pt x="3892" y="11768"/>
                      <a:pt x="3881" y="11711"/>
                    </a:cubicBezTo>
                    <a:cubicBezTo>
                      <a:pt x="3759" y="11011"/>
                      <a:pt x="3176" y="10055"/>
                      <a:pt x="2332" y="9641"/>
                    </a:cubicBezTo>
                    <a:cubicBezTo>
                      <a:pt x="2264" y="9605"/>
                      <a:pt x="2209" y="9514"/>
                      <a:pt x="2220" y="9407"/>
                    </a:cubicBezTo>
                    <a:cubicBezTo>
                      <a:pt x="2236" y="9271"/>
                      <a:pt x="2337" y="9192"/>
                      <a:pt x="2427" y="9235"/>
                    </a:cubicBezTo>
                    <a:cubicBezTo>
                      <a:pt x="2788" y="9406"/>
                      <a:pt x="3170" y="9735"/>
                      <a:pt x="3483" y="10120"/>
                    </a:cubicBezTo>
                    <a:cubicBezTo>
                      <a:pt x="3680" y="10363"/>
                      <a:pt x="3913" y="10720"/>
                      <a:pt x="4067" y="11162"/>
                    </a:cubicBezTo>
                    <a:cubicBezTo>
                      <a:pt x="4115" y="11291"/>
                      <a:pt x="4248" y="11306"/>
                      <a:pt x="4306" y="11184"/>
                    </a:cubicBezTo>
                    <a:cubicBezTo>
                      <a:pt x="5022" y="9614"/>
                      <a:pt x="4831" y="8186"/>
                      <a:pt x="4311" y="7486"/>
                    </a:cubicBezTo>
                    <a:cubicBezTo>
                      <a:pt x="4253" y="7408"/>
                      <a:pt x="4243" y="7273"/>
                      <a:pt x="4301" y="7194"/>
                    </a:cubicBezTo>
                    <a:cubicBezTo>
                      <a:pt x="4330" y="7148"/>
                      <a:pt x="4370" y="7123"/>
                      <a:pt x="4412" y="7120"/>
                    </a:cubicBezTo>
                    <a:close/>
                    <a:moveTo>
                      <a:pt x="2258" y="15717"/>
                    </a:moveTo>
                    <a:cubicBezTo>
                      <a:pt x="1971" y="17680"/>
                      <a:pt x="4031" y="19435"/>
                      <a:pt x="5702" y="18764"/>
                    </a:cubicBezTo>
                    <a:cubicBezTo>
                      <a:pt x="5612" y="19699"/>
                      <a:pt x="5001" y="21083"/>
                      <a:pt x="5001" y="21083"/>
                    </a:cubicBezTo>
                    <a:lnTo>
                      <a:pt x="6238" y="21427"/>
                    </a:lnTo>
                    <a:lnTo>
                      <a:pt x="8727" y="18063"/>
                    </a:lnTo>
                    <a:cubicBezTo>
                      <a:pt x="7390" y="17742"/>
                      <a:pt x="6699" y="17172"/>
                      <a:pt x="6333" y="16843"/>
                    </a:cubicBezTo>
                    <a:cubicBezTo>
                      <a:pt x="6163" y="16686"/>
                      <a:pt x="5962" y="16614"/>
                      <a:pt x="5761" y="16636"/>
                    </a:cubicBezTo>
                    <a:cubicBezTo>
                      <a:pt x="5442" y="16672"/>
                      <a:pt x="4954" y="16693"/>
                      <a:pt x="4381" y="16593"/>
                    </a:cubicBezTo>
                    <a:cubicBezTo>
                      <a:pt x="3786" y="16494"/>
                      <a:pt x="3027" y="16259"/>
                      <a:pt x="2258" y="1571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E9D94"/>
                  </a:gs>
                  <a:gs pos="100000">
                    <a:schemeClr val="accent5">
                      <a:hueOff val="-152896"/>
                      <a:lumOff val="12368"/>
                    </a:schemeClr>
                  </a:gs>
                </a:gsLst>
                <a:lin ang="10800000"/>
              </a:gradFill>
              <a:ln w="12700">
                <a:miter lim="400000"/>
              </a:ln>
              <a:effectLst>
                <a:outerShdw blurRad="127000" dist="76200" dir="2700000" rotWithShape="0">
                  <a:srgbClr val="000000">
                    <a:alpha val="75000"/>
                  </a:srgbClr>
                </a:outerShdw>
              </a:effectLst>
            </p:spPr>
            <p:txBody>
              <a:bodyPr lIns="35719" tIns="35719" rIns="35719" bIns="35719" anchor="ctr"/>
              <a:lstStyle/>
              <a:p>
                <a:pPr algn="ctr" defTabSz="410751" hangingPunct="0"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547" kern="0" dirty="0">
                  <a:solidFill>
                    <a:srgbClr val="FFFFFF"/>
                  </a:solidFill>
                  <a:latin typeface="Gill Sans Nova Light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1" name="Brain">
                <a:extLst>
                  <a:ext uri="{FF2B5EF4-FFF2-40B4-BE49-F238E27FC236}">
                    <a16:creationId xmlns:a16="http://schemas.microsoft.com/office/drawing/2014/main" id="{E93EA51C-28BD-479A-B74E-FCFA17EAE07F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>
                <a:off x="7437619" y="3673932"/>
                <a:ext cx="476739" cy="3657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5" h="21427" extrusionOk="0">
                    <a:moveTo>
                      <a:pt x="7654" y="1"/>
                    </a:moveTo>
                    <a:cubicBezTo>
                      <a:pt x="6294" y="20"/>
                      <a:pt x="4753" y="903"/>
                      <a:pt x="4110" y="2532"/>
                    </a:cubicBezTo>
                    <a:cubicBezTo>
                      <a:pt x="4110" y="2532"/>
                      <a:pt x="4104" y="2532"/>
                      <a:pt x="4104" y="2532"/>
                    </a:cubicBezTo>
                    <a:cubicBezTo>
                      <a:pt x="3722" y="3624"/>
                      <a:pt x="3929" y="4445"/>
                      <a:pt x="3945" y="4495"/>
                    </a:cubicBezTo>
                    <a:cubicBezTo>
                      <a:pt x="3976" y="4602"/>
                      <a:pt x="3935" y="4724"/>
                      <a:pt x="3855" y="4767"/>
                    </a:cubicBezTo>
                    <a:cubicBezTo>
                      <a:pt x="3839" y="4774"/>
                      <a:pt x="3828" y="4781"/>
                      <a:pt x="3812" y="4781"/>
                    </a:cubicBezTo>
                    <a:cubicBezTo>
                      <a:pt x="3743" y="4788"/>
                      <a:pt x="3679" y="4730"/>
                      <a:pt x="3653" y="4644"/>
                    </a:cubicBezTo>
                    <a:cubicBezTo>
                      <a:pt x="3642" y="4595"/>
                      <a:pt x="3430" y="3790"/>
                      <a:pt x="3722" y="2691"/>
                    </a:cubicBezTo>
                    <a:cubicBezTo>
                      <a:pt x="3754" y="2562"/>
                      <a:pt x="3690" y="2425"/>
                      <a:pt x="3590" y="2425"/>
                    </a:cubicBezTo>
                    <a:cubicBezTo>
                      <a:pt x="1950" y="2425"/>
                      <a:pt x="273" y="5524"/>
                      <a:pt x="347" y="7372"/>
                    </a:cubicBezTo>
                    <a:cubicBezTo>
                      <a:pt x="353" y="7515"/>
                      <a:pt x="475" y="7579"/>
                      <a:pt x="555" y="7493"/>
                    </a:cubicBezTo>
                    <a:cubicBezTo>
                      <a:pt x="778" y="7236"/>
                      <a:pt x="1021" y="7029"/>
                      <a:pt x="1281" y="6886"/>
                    </a:cubicBezTo>
                    <a:cubicBezTo>
                      <a:pt x="1350" y="6850"/>
                      <a:pt x="1429" y="6879"/>
                      <a:pt x="1472" y="6964"/>
                    </a:cubicBezTo>
                    <a:cubicBezTo>
                      <a:pt x="1530" y="7078"/>
                      <a:pt x="1487" y="7236"/>
                      <a:pt x="1397" y="7279"/>
                    </a:cubicBezTo>
                    <a:cubicBezTo>
                      <a:pt x="1036" y="7471"/>
                      <a:pt x="750" y="7772"/>
                      <a:pt x="516" y="8129"/>
                    </a:cubicBezTo>
                    <a:cubicBezTo>
                      <a:pt x="-529" y="10034"/>
                      <a:pt x="140" y="12853"/>
                      <a:pt x="1392" y="14423"/>
                    </a:cubicBezTo>
                    <a:cubicBezTo>
                      <a:pt x="1610" y="14680"/>
                      <a:pt x="1833" y="14902"/>
                      <a:pt x="2056" y="15088"/>
                    </a:cubicBezTo>
                    <a:cubicBezTo>
                      <a:pt x="2156" y="15166"/>
                      <a:pt x="2358" y="15310"/>
                      <a:pt x="2352" y="15324"/>
                    </a:cubicBezTo>
                    <a:cubicBezTo>
                      <a:pt x="3759" y="16381"/>
                      <a:pt x="5347" y="16295"/>
                      <a:pt x="5973" y="16216"/>
                    </a:cubicBezTo>
                    <a:cubicBezTo>
                      <a:pt x="6105" y="16202"/>
                      <a:pt x="6238" y="16244"/>
                      <a:pt x="6344" y="16344"/>
                    </a:cubicBezTo>
                    <a:cubicBezTo>
                      <a:pt x="6567" y="16543"/>
                      <a:pt x="8073" y="17950"/>
                      <a:pt x="10605" y="17872"/>
                    </a:cubicBezTo>
                    <a:cubicBezTo>
                      <a:pt x="11231" y="17850"/>
                      <a:pt x="12001" y="17751"/>
                      <a:pt x="12824" y="17401"/>
                    </a:cubicBezTo>
                    <a:cubicBezTo>
                      <a:pt x="13912" y="16937"/>
                      <a:pt x="14755" y="15760"/>
                      <a:pt x="14686" y="14325"/>
                    </a:cubicBezTo>
                    <a:cubicBezTo>
                      <a:pt x="14506" y="12369"/>
                      <a:pt x="13817" y="11205"/>
                      <a:pt x="12469" y="10377"/>
                    </a:cubicBezTo>
                    <a:cubicBezTo>
                      <a:pt x="11806" y="9970"/>
                      <a:pt x="11046" y="9898"/>
                      <a:pt x="10467" y="9926"/>
                    </a:cubicBezTo>
                    <a:cubicBezTo>
                      <a:pt x="10122" y="9948"/>
                      <a:pt x="9815" y="9999"/>
                      <a:pt x="9550" y="10056"/>
                    </a:cubicBezTo>
                    <a:lnTo>
                      <a:pt x="9512" y="10069"/>
                    </a:lnTo>
                    <a:cubicBezTo>
                      <a:pt x="8599" y="10283"/>
                      <a:pt x="8137" y="10662"/>
                      <a:pt x="8132" y="10669"/>
                    </a:cubicBezTo>
                    <a:cubicBezTo>
                      <a:pt x="8111" y="10691"/>
                      <a:pt x="8085" y="10698"/>
                      <a:pt x="8064" y="10698"/>
                    </a:cubicBezTo>
                    <a:cubicBezTo>
                      <a:pt x="8006" y="10705"/>
                      <a:pt x="7952" y="10669"/>
                      <a:pt x="7920" y="10598"/>
                    </a:cubicBezTo>
                    <a:cubicBezTo>
                      <a:pt x="7872" y="10498"/>
                      <a:pt x="7899" y="10370"/>
                      <a:pt x="7968" y="10306"/>
                    </a:cubicBezTo>
                    <a:cubicBezTo>
                      <a:pt x="7989" y="10291"/>
                      <a:pt x="8266" y="10062"/>
                      <a:pt x="8807" y="9848"/>
                    </a:cubicBezTo>
                    <a:cubicBezTo>
                      <a:pt x="8903" y="9813"/>
                      <a:pt x="8918" y="9641"/>
                      <a:pt x="8839" y="9570"/>
                    </a:cubicBezTo>
                    <a:cubicBezTo>
                      <a:pt x="8313" y="9098"/>
                      <a:pt x="7617" y="8270"/>
                      <a:pt x="7416" y="7071"/>
                    </a:cubicBezTo>
                    <a:cubicBezTo>
                      <a:pt x="7394" y="6957"/>
                      <a:pt x="7448" y="6843"/>
                      <a:pt x="7533" y="6821"/>
                    </a:cubicBezTo>
                    <a:cubicBezTo>
                      <a:pt x="7618" y="6793"/>
                      <a:pt x="7698" y="6865"/>
                      <a:pt x="7719" y="6987"/>
                    </a:cubicBezTo>
                    <a:cubicBezTo>
                      <a:pt x="7942" y="8321"/>
                      <a:pt x="8912" y="9179"/>
                      <a:pt x="9358" y="9507"/>
                    </a:cubicBezTo>
                    <a:cubicBezTo>
                      <a:pt x="9469" y="9586"/>
                      <a:pt x="9597" y="9620"/>
                      <a:pt x="9719" y="9592"/>
                    </a:cubicBezTo>
                    <a:cubicBezTo>
                      <a:pt x="10234" y="9492"/>
                      <a:pt x="11518" y="9334"/>
                      <a:pt x="12595" y="9998"/>
                    </a:cubicBezTo>
                    <a:cubicBezTo>
                      <a:pt x="12998" y="10240"/>
                      <a:pt x="13345" y="10521"/>
                      <a:pt x="13636" y="10828"/>
                    </a:cubicBezTo>
                    <a:cubicBezTo>
                      <a:pt x="13743" y="10942"/>
                      <a:pt x="13897" y="10948"/>
                      <a:pt x="14008" y="10841"/>
                    </a:cubicBezTo>
                    <a:cubicBezTo>
                      <a:pt x="14640" y="10241"/>
                      <a:pt x="15270" y="10013"/>
                      <a:pt x="15902" y="10156"/>
                    </a:cubicBezTo>
                    <a:cubicBezTo>
                      <a:pt x="16756" y="10356"/>
                      <a:pt x="17361" y="11205"/>
                      <a:pt x="17584" y="11691"/>
                    </a:cubicBezTo>
                    <a:cubicBezTo>
                      <a:pt x="17626" y="11784"/>
                      <a:pt x="17616" y="11912"/>
                      <a:pt x="17552" y="11983"/>
                    </a:cubicBezTo>
                    <a:cubicBezTo>
                      <a:pt x="17526" y="12011"/>
                      <a:pt x="17499" y="12025"/>
                      <a:pt x="17468" y="12025"/>
                    </a:cubicBezTo>
                    <a:cubicBezTo>
                      <a:pt x="17414" y="12032"/>
                      <a:pt x="17357" y="11996"/>
                      <a:pt x="17325" y="11925"/>
                    </a:cubicBezTo>
                    <a:cubicBezTo>
                      <a:pt x="17144" y="11532"/>
                      <a:pt x="16602" y="10749"/>
                      <a:pt x="15849" y="10578"/>
                    </a:cubicBezTo>
                    <a:cubicBezTo>
                      <a:pt x="15313" y="10456"/>
                      <a:pt x="14766" y="10648"/>
                      <a:pt x="14214" y="11169"/>
                    </a:cubicBezTo>
                    <a:cubicBezTo>
                      <a:pt x="14123" y="11254"/>
                      <a:pt x="14108" y="11418"/>
                      <a:pt x="14177" y="11532"/>
                    </a:cubicBezTo>
                    <a:cubicBezTo>
                      <a:pt x="14389" y="11875"/>
                      <a:pt x="14565" y="12262"/>
                      <a:pt x="14698" y="12683"/>
                    </a:cubicBezTo>
                    <a:cubicBezTo>
                      <a:pt x="14847" y="13169"/>
                      <a:pt x="14952" y="13695"/>
                      <a:pt x="15005" y="14316"/>
                    </a:cubicBezTo>
                    <a:cubicBezTo>
                      <a:pt x="16369" y="14966"/>
                      <a:pt x="19967" y="14602"/>
                      <a:pt x="20652" y="11448"/>
                    </a:cubicBezTo>
                    <a:cubicBezTo>
                      <a:pt x="21071" y="9520"/>
                      <a:pt x="20280" y="7208"/>
                      <a:pt x="19086" y="6630"/>
                    </a:cubicBezTo>
                    <a:cubicBezTo>
                      <a:pt x="18943" y="6558"/>
                      <a:pt x="18795" y="6680"/>
                      <a:pt x="18758" y="6879"/>
                    </a:cubicBezTo>
                    <a:cubicBezTo>
                      <a:pt x="18652" y="7472"/>
                      <a:pt x="18444" y="7944"/>
                      <a:pt x="18242" y="8258"/>
                    </a:cubicBezTo>
                    <a:cubicBezTo>
                      <a:pt x="18189" y="8336"/>
                      <a:pt x="18189" y="8458"/>
                      <a:pt x="18242" y="8543"/>
                    </a:cubicBezTo>
                    <a:cubicBezTo>
                      <a:pt x="18338" y="8693"/>
                      <a:pt x="18481" y="8971"/>
                      <a:pt x="18635" y="9442"/>
                    </a:cubicBezTo>
                    <a:cubicBezTo>
                      <a:pt x="18667" y="9542"/>
                      <a:pt x="18640" y="9678"/>
                      <a:pt x="18565" y="9728"/>
                    </a:cubicBezTo>
                    <a:cubicBezTo>
                      <a:pt x="18544" y="9742"/>
                      <a:pt x="18529" y="9748"/>
                      <a:pt x="18507" y="9748"/>
                    </a:cubicBezTo>
                    <a:cubicBezTo>
                      <a:pt x="18438" y="9755"/>
                      <a:pt x="18375" y="9700"/>
                      <a:pt x="18348" y="9614"/>
                    </a:cubicBezTo>
                    <a:cubicBezTo>
                      <a:pt x="18348" y="9607"/>
                      <a:pt x="18226" y="9179"/>
                      <a:pt x="17977" y="8793"/>
                    </a:cubicBezTo>
                    <a:cubicBezTo>
                      <a:pt x="17653" y="8301"/>
                      <a:pt x="17271" y="8108"/>
                      <a:pt x="16836" y="8222"/>
                    </a:cubicBezTo>
                    <a:cubicBezTo>
                      <a:pt x="16740" y="8244"/>
                      <a:pt x="16650" y="8150"/>
                      <a:pt x="16650" y="8015"/>
                    </a:cubicBezTo>
                    <a:cubicBezTo>
                      <a:pt x="16650" y="7908"/>
                      <a:pt x="16708" y="7822"/>
                      <a:pt x="16783" y="7807"/>
                    </a:cubicBezTo>
                    <a:cubicBezTo>
                      <a:pt x="17244" y="7686"/>
                      <a:pt x="17610" y="7886"/>
                      <a:pt x="17791" y="8022"/>
                    </a:cubicBezTo>
                    <a:cubicBezTo>
                      <a:pt x="17871" y="8079"/>
                      <a:pt x="17971" y="8057"/>
                      <a:pt x="18030" y="7957"/>
                    </a:cubicBezTo>
                    <a:cubicBezTo>
                      <a:pt x="18444" y="7300"/>
                      <a:pt x="18980" y="5845"/>
                      <a:pt x="18215" y="4332"/>
                    </a:cubicBezTo>
                    <a:cubicBezTo>
                      <a:pt x="17738" y="3390"/>
                      <a:pt x="16750" y="2824"/>
                      <a:pt x="15965" y="2789"/>
                    </a:cubicBezTo>
                    <a:cubicBezTo>
                      <a:pt x="15901" y="2789"/>
                      <a:pt x="15843" y="2790"/>
                      <a:pt x="15779" y="2798"/>
                    </a:cubicBezTo>
                    <a:cubicBezTo>
                      <a:pt x="15647" y="2812"/>
                      <a:pt x="15403" y="2824"/>
                      <a:pt x="15074" y="2931"/>
                    </a:cubicBezTo>
                    <a:cubicBezTo>
                      <a:pt x="14560" y="3096"/>
                      <a:pt x="14279" y="3382"/>
                      <a:pt x="14273" y="3382"/>
                    </a:cubicBezTo>
                    <a:cubicBezTo>
                      <a:pt x="14204" y="3453"/>
                      <a:pt x="14107" y="3433"/>
                      <a:pt x="14054" y="3333"/>
                    </a:cubicBezTo>
                    <a:cubicBezTo>
                      <a:pt x="14007" y="3240"/>
                      <a:pt x="14019" y="3103"/>
                      <a:pt x="14088" y="3039"/>
                    </a:cubicBezTo>
                    <a:cubicBezTo>
                      <a:pt x="14114" y="3010"/>
                      <a:pt x="14470" y="2669"/>
                      <a:pt x="15096" y="2483"/>
                    </a:cubicBezTo>
                    <a:cubicBezTo>
                      <a:pt x="15186" y="2455"/>
                      <a:pt x="15227" y="2304"/>
                      <a:pt x="15169" y="2204"/>
                    </a:cubicBezTo>
                    <a:cubicBezTo>
                      <a:pt x="14341" y="648"/>
                      <a:pt x="11471" y="-173"/>
                      <a:pt x="10170" y="641"/>
                    </a:cubicBezTo>
                    <a:cubicBezTo>
                      <a:pt x="10048" y="719"/>
                      <a:pt x="9996" y="919"/>
                      <a:pt x="10059" y="1076"/>
                    </a:cubicBezTo>
                    <a:cubicBezTo>
                      <a:pt x="10203" y="1461"/>
                      <a:pt x="10265" y="1904"/>
                      <a:pt x="10233" y="2325"/>
                    </a:cubicBezTo>
                    <a:cubicBezTo>
                      <a:pt x="10228" y="2432"/>
                      <a:pt x="10165" y="2512"/>
                      <a:pt x="10091" y="2519"/>
                    </a:cubicBezTo>
                    <a:cubicBezTo>
                      <a:pt x="10080" y="2519"/>
                      <a:pt x="10075" y="2519"/>
                      <a:pt x="10064" y="2519"/>
                    </a:cubicBezTo>
                    <a:cubicBezTo>
                      <a:pt x="9979" y="2505"/>
                      <a:pt x="9916" y="2404"/>
                      <a:pt x="9927" y="2282"/>
                    </a:cubicBezTo>
                    <a:cubicBezTo>
                      <a:pt x="9937" y="2140"/>
                      <a:pt x="10011" y="1106"/>
                      <a:pt x="9295" y="520"/>
                    </a:cubicBezTo>
                    <a:cubicBezTo>
                      <a:pt x="8854" y="161"/>
                      <a:pt x="8273" y="-8"/>
                      <a:pt x="7654" y="1"/>
                    </a:cubicBezTo>
                    <a:close/>
                    <a:moveTo>
                      <a:pt x="6930" y="3139"/>
                    </a:moveTo>
                    <a:cubicBezTo>
                      <a:pt x="7435" y="3144"/>
                      <a:pt x="7913" y="3351"/>
                      <a:pt x="8361" y="3761"/>
                    </a:cubicBezTo>
                    <a:cubicBezTo>
                      <a:pt x="8886" y="4239"/>
                      <a:pt x="9242" y="4895"/>
                      <a:pt x="9449" y="5352"/>
                    </a:cubicBezTo>
                    <a:cubicBezTo>
                      <a:pt x="9491" y="5444"/>
                      <a:pt x="9582" y="5480"/>
                      <a:pt x="9656" y="5430"/>
                    </a:cubicBezTo>
                    <a:cubicBezTo>
                      <a:pt x="10925" y="4509"/>
                      <a:pt x="12288" y="4695"/>
                      <a:pt x="13403" y="5952"/>
                    </a:cubicBezTo>
                    <a:cubicBezTo>
                      <a:pt x="13456" y="6009"/>
                      <a:pt x="13535" y="6015"/>
                      <a:pt x="13593" y="5958"/>
                    </a:cubicBezTo>
                    <a:cubicBezTo>
                      <a:pt x="13795" y="5758"/>
                      <a:pt x="14331" y="5353"/>
                      <a:pt x="15154" y="5617"/>
                    </a:cubicBezTo>
                    <a:cubicBezTo>
                      <a:pt x="15239" y="5631"/>
                      <a:pt x="15291" y="5745"/>
                      <a:pt x="15270" y="5867"/>
                    </a:cubicBezTo>
                    <a:cubicBezTo>
                      <a:pt x="15249" y="5981"/>
                      <a:pt x="15164" y="6045"/>
                      <a:pt x="15079" y="6016"/>
                    </a:cubicBezTo>
                    <a:cubicBezTo>
                      <a:pt x="14527" y="5866"/>
                      <a:pt x="14076" y="5967"/>
                      <a:pt x="13736" y="6331"/>
                    </a:cubicBezTo>
                    <a:cubicBezTo>
                      <a:pt x="13418" y="6673"/>
                      <a:pt x="13217" y="7243"/>
                      <a:pt x="13195" y="7856"/>
                    </a:cubicBezTo>
                    <a:cubicBezTo>
                      <a:pt x="13190" y="7964"/>
                      <a:pt x="13132" y="8050"/>
                      <a:pt x="13053" y="8057"/>
                    </a:cubicBezTo>
                    <a:cubicBezTo>
                      <a:pt x="13026" y="8057"/>
                      <a:pt x="13000" y="8057"/>
                      <a:pt x="12973" y="8028"/>
                    </a:cubicBezTo>
                    <a:cubicBezTo>
                      <a:pt x="12915" y="7985"/>
                      <a:pt x="12882" y="7900"/>
                      <a:pt x="12887" y="7814"/>
                    </a:cubicBezTo>
                    <a:cubicBezTo>
                      <a:pt x="12903" y="7336"/>
                      <a:pt x="13015" y="6880"/>
                      <a:pt x="13195" y="6509"/>
                    </a:cubicBezTo>
                    <a:cubicBezTo>
                      <a:pt x="13243" y="6416"/>
                      <a:pt x="13228" y="6295"/>
                      <a:pt x="13164" y="6224"/>
                    </a:cubicBezTo>
                    <a:cubicBezTo>
                      <a:pt x="11630" y="4532"/>
                      <a:pt x="10133" y="5487"/>
                      <a:pt x="9543" y="5994"/>
                    </a:cubicBezTo>
                    <a:cubicBezTo>
                      <a:pt x="9464" y="6058"/>
                      <a:pt x="9364" y="6023"/>
                      <a:pt x="9321" y="5909"/>
                    </a:cubicBezTo>
                    <a:cubicBezTo>
                      <a:pt x="9194" y="5559"/>
                      <a:pt x="8827" y="4688"/>
                      <a:pt x="8185" y="4102"/>
                    </a:cubicBezTo>
                    <a:cubicBezTo>
                      <a:pt x="7548" y="3524"/>
                      <a:pt x="6843" y="3403"/>
                      <a:pt x="6084" y="3746"/>
                    </a:cubicBezTo>
                    <a:cubicBezTo>
                      <a:pt x="5999" y="3781"/>
                      <a:pt x="5909" y="3717"/>
                      <a:pt x="5888" y="3603"/>
                    </a:cubicBezTo>
                    <a:cubicBezTo>
                      <a:pt x="5867" y="3496"/>
                      <a:pt x="5915" y="3375"/>
                      <a:pt x="5994" y="3346"/>
                    </a:cubicBezTo>
                    <a:cubicBezTo>
                      <a:pt x="6315" y="3204"/>
                      <a:pt x="6627" y="3136"/>
                      <a:pt x="6930" y="3139"/>
                    </a:cubicBezTo>
                    <a:close/>
                    <a:moveTo>
                      <a:pt x="4412" y="7120"/>
                    </a:moveTo>
                    <a:cubicBezTo>
                      <a:pt x="4454" y="7118"/>
                      <a:pt x="4496" y="7136"/>
                      <a:pt x="4528" y="7178"/>
                    </a:cubicBezTo>
                    <a:cubicBezTo>
                      <a:pt x="5112" y="7964"/>
                      <a:pt x="5357" y="9491"/>
                      <a:pt x="4678" y="11169"/>
                    </a:cubicBezTo>
                    <a:cubicBezTo>
                      <a:pt x="4630" y="11290"/>
                      <a:pt x="4688" y="11440"/>
                      <a:pt x="4789" y="11448"/>
                    </a:cubicBezTo>
                    <a:cubicBezTo>
                      <a:pt x="5622" y="11512"/>
                      <a:pt x="7236" y="11876"/>
                      <a:pt x="8250" y="13725"/>
                    </a:cubicBezTo>
                    <a:cubicBezTo>
                      <a:pt x="8287" y="13789"/>
                      <a:pt x="8351" y="13816"/>
                      <a:pt x="8409" y="13781"/>
                    </a:cubicBezTo>
                    <a:cubicBezTo>
                      <a:pt x="9009" y="13474"/>
                      <a:pt x="9645" y="13354"/>
                      <a:pt x="10245" y="13439"/>
                    </a:cubicBezTo>
                    <a:cubicBezTo>
                      <a:pt x="10314" y="13447"/>
                      <a:pt x="10373" y="13374"/>
                      <a:pt x="10373" y="13281"/>
                    </a:cubicBezTo>
                    <a:cubicBezTo>
                      <a:pt x="10373" y="12831"/>
                      <a:pt x="10547" y="12183"/>
                      <a:pt x="11237" y="11833"/>
                    </a:cubicBezTo>
                    <a:cubicBezTo>
                      <a:pt x="11322" y="11791"/>
                      <a:pt x="11413" y="11855"/>
                      <a:pt x="11439" y="11970"/>
                    </a:cubicBezTo>
                    <a:cubicBezTo>
                      <a:pt x="11466" y="12077"/>
                      <a:pt x="11417" y="12190"/>
                      <a:pt x="11338" y="12233"/>
                    </a:cubicBezTo>
                    <a:cubicBezTo>
                      <a:pt x="10547" y="12640"/>
                      <a:pt x="10691" y="13418"/>
                      <a:pt x="10696" y="13446"/>
                    </a:cubicBezTo>
                    <a:cubicBezTo>
                      <a:pt x="10707" y="13510"/>
                      <a:pt x="10743" y="13552"/>
                      <a:pt x="10786" y="13567"/>
                    </a:cubicBezTo>
                    <a:cubicBezTo>
                      <a:pt x="11391" y="13788"/>
                      <a:pt x="11889" y="14216"/>
                      <a:pt x="12170" y="14780"/>
                    </a:cubicBezTo>
                    <a:cubicBezTo>
                      <a:pt x="12218" y="14873"/>
                      <a:pt x="12208" y="15010"/>
                      <a:pt x="12144" y="15074"/>
                    </a:cubicBezTo>
                    <a:cubicBezTo>
                      <a:pt x="12117" y="15103"/>
                      <a:pt x="12091" y="15117"/>
                      <a:pt x="12059" y="15117"/>
                    </a:cubicBezTo>
                    <a:cubicBezTo>
                      <a:pt x="12006" y="15124"/>
                      <a:pt x="11954" y="15087"/>
                      <a:pt x="11917" y="15023"/>
                    </a:cubicBezTo>
                    <a:cubicBezTo>
                      <a:pt x="11386" y="13945"/>
                      <a:pt x="9852" y="13361"/>
                      <a:pt x="8308" y="14289"/>
                    </a:cubicBezTo>
                    <a:cubicBezTo>
                      <a:pt x="8239" y="14332"/>
                      <a:pt x="8160" y="14295"/>
                      <a:pt x="8117" y="14209"/>
                    </a:cubicBezTo>
                    <a:cubicBezTo>
                      <a:pt x="6870" y="11625"/>
                      <a:pt x="4296" y="11862"/>
                      <a:pt x="4270" y="11862"/>
                    </a:cubicBezTo>
                    <a:lnTo>
                      <a:pt x="3961" y="11847"/>
                    </a:lnTo>
                    <a:cubicBezTo>
                      <a:pt x="3924" y="11818"/>
                      <a:pt x="3892" y="11768"/>
                      <a:pt x="3881" y="11711"/>
                    </a:cubicBezTo>
                    <a:cubicBezTo>
                      <a:pt x="3759" y="11011"/>
                      <a:pt x="3176" y="10055"/>
                      <a:pt x="2332" y="9641"/>
                    </a:cubicBezTo>
                    <a:cubicBezTo>
                      <a:pt x="2264" y="9605"/>
                      <a:pt x="2209" y="9514"/>
                      <a:pt x="2220" y="9407"/>
                    </a:cubicBezTo>
                    <a:cubicBezTo>
                      <a:pt x="2236" y="9271"/>
                      <a:pt x="2337" y="9192"/>
                      <a:pt x="2427" y="9235"/>
                    </a:cubicBezTo>
                    <a:cubicBezTo>
                      <a:pt x="2788" y="9406"/>
                      <a:pt x="3170" y="9735"/>
                      <a:pt x="3483" y="10120"/>
                    </a:cubicBezTo>
                    <a:cubicBezTo>
                      <a:pt x="3680" y="10363"/>
                      <a:pt x="3913" y="10720"/>
                      <a:pt x="4067" y="11162"/>
                    </a:cubicBezTo>
                    <a:cubicBezTo>
                      <a:pt x="4115" y="11291"/>
                      <a:pt x="4248" y="11306"/>
                      <a:pt x="4306" y="11184"/>
                    </a:cubicBezTo>
                    <a:cubicBezTo>
                      <a:pt x="5022" y="9614"/>
                      <a:pt x="4831" y="8186"/>
                      <a:pt x="4311" y="7486"/>
                    </a:cubicBezTo>
                    <a:cubicBezTo>
                      <a:pt x="4253" y="7408"/>
                      <a:pt x="4243" y="7273"/>
                      <a:pt x="4301" y="7194"/>
                    </a:cubicBezTo>
                    <a:cubicBezTo>
                      <a:pt x="4330" y="7148"/>
                      <a:pt x="4370" y="7123"/>
                      <a:pt x="4412" y="7120"/>
                    </a:cubicBezTo>
                    <a:close/>
                    <a:moveTo>
                      <a:pt x="2258" y="15717"/>
                    </a:moveTo>
                    <a:cubicBezTo>
                      <a:pt x="1971" y="17680"/>
                      <a:pt x="4031" y="19435"/>
                      <a:pt x="5702" y="18764"/>
                    </a:cubicBezTo>
                    <a:cubicBezTo>
                      <a:pt x="5612" y="19699"/>
                      <a:pt x="5001" y="21083"/>
                      <a:pt x="5001" y="21083"/>
                    </a:cubicBezTo>
                    <a:lnTo>
                      <a:pt x="6238" y="21427"/>
                    </a:lnTo>
                    <a:lnTo>
                      <a:pt x="8727" y="18063"/>
                    </a:lnTo>
                    <a:cubicBezTo>
                      <a:pt x="7390" y="17742"/>
                      <a:pt x="6699" y="17172"/>
                      <a:pt x="6333" y="16843"/>
                    </a:cubicBezTo>
                    <a:cubicBezTo>
                      <a:pt x="6163" y="16686"/>
                      <a:pt x="5962" y="16614"/>
                      <a:pt x="5761" y="16636"/>
                    </a:cubicBezTo>
                    <a:cubicBezTo>
                      <a:pt x="5442" y="16672"/>
                      <a:pt x="4954" y="16693"/>
                      <a:pt x="4381" y="16593"/>
                    </a:cubicBezTo>
                    <a:cubicBezTo>
                      <a:pt x="3786" y="16494"/>
                      <a:pt x="3027" y="16259"/>
                      <a:pt x="2258" y="15717"/>
                    </a:cubicBezTo>
                    <a:close/>
                  </a:path>
                </a:pathLst>
              </a:custGeom>
              <a:solidFill>
                <a:schemeClr val="accent5">
                  <a:hueOff val="-152896"/>
                  <a:lumOff val="12368"/>
                </a:schemeClr>
              </a:solidFill>
              <a:ln w="12700">
                <a:miter lim="400000"/>
              </a:ln>
              <a:effectLst>
                <a:outerShdw blurRad="127000" dist="76200" dir="2700000" rotWithShape="0">
                  <a:srgbClr val="000000">
                    <a:alpha val="75000"/>
                  </a:srgbClr>
                </a:outerShdw>
              </a:effectLst>
            </p:spPr>
            <p:txBody>
              <a:bodyPr lIns="35719" tIns="35719" rIns="35719" bIns="35719" anchor="ctr"/>
              <a:lstStyle/>
              <a:p>
                <a:pPr algn="ctr" defTabSz="410751" hangingPunct="0"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547" kern="0">
                  <a:solidFill>
                    <a:srgbClr val="FFFFFF"/>
                  </a:solidFill>
                  <a:latin typeface="Gill Sans Nova Light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2" name="Circle">
                <a:extLst>
                  <a:ext uri="{FF2B5EF4-FFF2-40B4-BE49-F238E27FC236}">
                    <a16:creationId xmlns:a16="http://schemas.microsoft.com/office/drawing/2014/main" id="{A6CA91C3-5C32-4588-BBE1-1C9E6702993B}"/>
                  </a:ext>
                </a:extLst>
              </p:cNvPr>
              <p:cNvSpPr/>
              <p:nvPr/>
            </p:nvSpPr>
            <p:spPr>
              <a:xfrm>
                <a:off x="7698223" y="4112425"/>
                <a:ext cx="76483" cy="76483"/>
              </a:xfrm>
              <a:prstGeom prst="ellipse">
                <a:avLst/>
              </a:prstGeom>
              <a:solidFill>
                <a:schemeClr val="accent5">
                  <a:hueOff val="-152896"/>
                  <a:lumOff val="12368"/>
                </a:schemeClr>
              </a:solidFill>
              <a:ln w="12700">
                <a:miter lim="400000"/>
              </a:ln>
            </p:spPr>
            <p:txBody>
              <a:bodyPr lIns="35719" tIns="35719" rIns="35719" bIns="35719" anchor="ctr"/>
              <a:lstStyle/>
              <a:p>
                <a:pPr algn="ctr" defTabSz="410751" hangingPunct="0"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547" kern="0">
                  <a:solidFill>
                    <a:srgbClr val="FFFFFF"/>
                  </a:solidFill>
                  <a:latin typeface="Gill Sans Nova Light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3" name="Brain">
                <a:extLst>
                  <a:ext uri="{FF2B5EF4-FFF2-40B4-BE49-F238E27FC236}">
                    <a16:creationId xmlns:a16="http://schemas.microsoft.com/office/drawing/2014/main" id="{151905F4-1F9E-44BD-9D65-0C10D5EE2F03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>
                <a:off x="5606050" y="4982489"/>
                <a:ext cx="476739" cy="3657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5" h="21427" extrusionOk="0">
                    <a:moveTo>
                      <a:pt x="7654" y="1"/>
                    </a:moveTo>
                    <a:cubicBezTo>
                      <a:pt x="6294" y="20"/>
                      <a:pt x="4753" y="903"/>
                      <a:pt x="4110" y="2532"/>
                    </a:cubicBezTo>
                    <a:cubicBezTo>
                      <a:pt x="4110" y="2532"/>
                      <a:pt x="4104" y="2532"/>
                      <a:pt x="4104" y="2532"/>
                    </a:cubicBezTo>
                    <a:cubicBezTo>
                      <a:pt x="3722" y="3624"/>
                      <a:pt x="3929" y="4445"/>
                      <a:pt x="3945" y="4495"/>
                    </a:cubicBezTo>
                    <a:cubicBezTo>
                      <a:pt x="3976" y="4602"/>
                      <a:pt x="3935" y="4724"/>
                      <a:pt x="3855" y="4767"/>
                    </a:cubicBezTo>
                    <a:cubicBezTo>
                      <a:pt x="3839" y="4774"/>
                      <a:pt x="3828" y="4781"/>
                      <a:pt x="3812" y="4781"/>
                    </a:cubicBezTo>
                    <a:cubicBezTo>
                      <a:pt x="3743" y="4788"/>
                      <a:pt x="3679" y="4730"/>
                      <a:pt x="3653" y="4644"/>
                    </a:cubicBezTo>
                    <a:cubicBezTo>
                      <a:pt x="3642" y="4595"/>
                      <a:pt x="3430" y="3790"/>
                      <a:pt x="3722" y="2691"/>
                    </a:cubicBezTo>
                    <a:cubicBezTo>
                      <a:pt x="3754" y="2562"/>
                      <a:pt x="3690" y="2425"/>
                      <a:pt x="3590" y="2425"/>
                    </a:cubicBezTo>
                    <a:cubicBezTo>
                      <a:pt x="1950" y="2425"/>
                      <a:pt x="273" y="5524"/>
                      <a:pt x="347" y="7372"/>
                    </a:cubicBezTo>
                    <a:cubicBezTo>
                      <a:pt x="353" y="7515"/>
                      <a:pt x="475" y="7579"/>
                      <a:pt x="555" y="7493"/>
                    </a:cubicBezTo>
                    <a:cubicBezTo>
                      <a:pt x="778" y="7236"/>
                      <a:pt x="1021" y="7029"/>
                      <a:pt x="1281" y="6886"/>
                    </a:cubicBezTo>
                    <a:cubicBezTo>
                      <a:pt x="1350" y="6850"/>
                      <a:pt x="1429" y="6879"/>
                      <a:pt x="1472" y="6964"/>
                    </a:cubicBezTo>
                    <a:cubicBezTo>
                      <a:pt x="1530" y="7078"/>
                      <a:pt x="1487" y="7236"/>
                      <a:pt x="1397" y="7279"/>
                    </a:cubicBezTo>
                    <a:cubicBezTo>
                      <a:pt x="1036" y="7471"/>
                      <a:pt x="750" y="7772"/>
                      <a:pt x="516" y="8129"/>
                    </a:cubicBezTo>
                    <a:cubicBezTo>
                      <a:pt x="-529" y="10034"/>
                      <a:pt x="140" y="12853"/>
                      <a:pt x="1392" y="14423"/>
                    </a:cubicBezTo>
                    <a:cubicBezTo>
                      <a:pt x="1610" y="14680"/>
                      <a:pt x="1833" y="14902"/>
                      <a:pt x="2056" y="15088"/>
                    </a:cubicBezTo>
                    <a:cubicBezTo>
                      <a:pt x="2156" y="15166"/>
                      <a:pt x="2358" y="15310"/>
                      <a:pt x="2352" y="15324"/>
                    </a:cubicBezTo>
                    <a:cubicBezTo>
                      <a:pt x="3759" y="16381"/>
                      <a:pt x="5347" y="16295"/>
                      <a:pt x="5973" y="16216"/>
                    </a:cubicBezTo>
                    <a:cubicBezTo>
                      <a:pt x="6105" y="16202"/>
                      <a:pt x="6238" y="16244"/>
                      <a:pt x="6344" y="16344"/>
                    </a:cubicBezTo>
                    <a:cubicBezTo>
                      <a:pt x="6567" y="16543"/>
                      <a:pt x="8073" y="17950"/>
                      <a:pt x="10605" y="17872"/>
                    </a:cubicBezTo>
                    <a:cubicBezTo>
                      <a:pt x="11231" y="17850"/>
                      <a:pt x="12001" y="17751"/>
                      <a:pt x="12824" y="17401"/>
                    </a:cubicBezTo>
                    <a:cubicBezTo>
                      <a:pt x="13912" y="16937"/>
                      <a:pt x="14755" y="15760"/>
                      <a:pt x="14686" y="14325"/>
                    </a:cubicBezTo>
                    <a:cubicBezTo>
                      <a:pt x="14506" y="12369"/>
                      <a:pt x="13817" y="11205"/>
                      <a:pt x="12469" y="10377"/>
                    </a:cubicBezTo>
                    <a:cubicBezTo>
                      <a:pt x="11806" y="9970"/>
                      <a:pt x="11046" y="9898"/>
                      <a:pt x="10467" y="9926"/>
                    </a:cubicBezTo>
                    <a:cubicBezTo>
                      <a:pt x="10122" y="9948"/>
                      <a:pt x="9815" y="9999"/>
                      <a:pt x="9550" y="10056"/>
                    </a:cubicBezTo>
                    <a:lnTo>
                      <a:pt x="9512" y="10069"/>
                    </a:lnTo>
                    <a:cubicBezTo>
                      <a:pt x="8599" y="10283"/>
                      <a:pt x="8137" y="10662"/>
                      <a:pt x="8132" y="10669"/>
                    </a:cubicBezTo>
                    <a:cubicBezTo>
                      <a:pt x="8111" y="10691"/>
                      <a:pt x="8085" y="10698"/>
                      <a:pt x="8064" y="10698"/>
                    </a:cubicBezTo>
                    <a:cubicBezTo>
                      <a:pt x="8006" y="10705"/>
                      <a:pt x="7952" y="10669"/>
                      <a:pt x="7920" y="10598"/>
                    </a:cubicBezTo>
                    <a:cubicBezTo>
                      <a:pt x="7872" y="10498"/>
                      <a:pt x="7899" y="10370"/>
                      <a:pt x="7968" y="10306"/>
                    </a:cubicBezTo>
                    <a:cubicBezTo>
                      <a:pt x="7989" y="10291"/>
                      <a:pt x="8266" y="10062"/>
                      <a:pt x="8807" y="9848"/>
                    </a:cubicBezTo>
                    <a:cubicBezTo>
                      <a:pt x="8903" y="9813"/>
                      <a:pt x="8918" y="9641"/>
                      <a:pt x="8839" y="9570"/>
                    </a:cubicBezTo>
                    <a:cubicBezTo>
                      <a:pt x="8313" y="9098"/>
                      <a:pt x="7617" y="8270"/>
                      <a:pt x="7416" y="7071"/>
                    </a:cubicBezTo>
                    <a:cubicBezTo>
                      <a:pt x="7394" y="6957"/>
                      <a:pt x="7448" y="6843"/>
                      <a:pt x="7533" y="6821"/>
                    </a:cubicBezTo>
                    <a:cubicBezTo>
                      <a:pt x="7618" y="6793"/>
                      <a:pt x="7698" y="6865"/>
                      <a:pt x="7719" y="6987"/>
                    </a:cubicBezTo>
                    <a:cubicBezTo>
                      <a:pt x="7942" y="8321"/>
                      <a:pt x="8912" y="9179"/>
                      <a:pt x="9358" y="9507"/>
                    </a:cubicBezTo>
                    <a:cubicBezTo>
                      <a:pt x="9469" y="9586"/>
                      <a:pt x="9597" y="9620"/>
                      <a:pt x="9719" y="9592"/>
                    </a:cubicBezTo>
                    <a:cubicBezTo>
                      <a:pt x="10234" y="9492"/>
                      <a:pt x="11518" y="9334"/>
                      <a:pt x="12595" y="9998"/>
                    </a:cubicBezTo>
                    <a:cubicBezTo>
                      <a:pt x="12998" y="10240"/>
                      <a:pt x="13345" y="10521"/>
                      <a:pt x="13636" y="10828"/>
                    </a:cubicBezTo>
                    <a:cubicBezTo>
                      <a:pt x="13743" y="10942"/>
                      <a:pt x="13897" y="10948"/>
                      <a:pt x="14008" y="10841"/>
                    </a:cubicBezTo>
                    <a:cubicBezTo>
                      <a:pt x="14640" y="10241"/>
                      <a:pt x="15270" y="10013"/>
                      <a:pt x="15902" y="10156"/>
                    </a:cubicBezTo>
                    <a:cubicBezTo>
                      <a:pt x="16756" y="10356"/>
                      <a:pt x="17361" y="11205"/>
                      <a:pt x="17584" y="11691"/>
                    </a:cubicBezTo>
                    <a:cubicBezTo>
                      <a:pt x="17626" y="11784"/>
                      <a:pt x="17616" y="11912"/>
                      <a:pt x="17552" y="11983"/>
                    </a:cubicBezTo>
                    <a:cubicBezTo>
                      <a:pt x="17526" y="12011"/>
                      <a:pt x="17499" y="12025"/>
                      <a:pt x="17468" y="12025"/>
                    </a:cubicBezTo>
                    <a:cubicBezTo>
                      <a:pt x="17414" y="12032"/>
                      <a:pt x="17357" y="11996"/>
                      <a:pt x="17325" y="11925"/>
                    </a:cubicBezTo>
                    <a:cubicBezTo>
                      <a:pt x="17144" y="11532"/>
                      <a:pt x="16602" y="10749"/>
                      <a:pt x="15849" y="10578"/>
                    </a:cubicBezTo>
                    <a:cubicBezTo>
                      <a:pt x="15313" y="10456"/>
                      <a:pt x="14766" y="10648"/>
                      <a:pt x="14214" y="11169"/>
                    </a:cubicBezTo>
                    <a:cubicBezTo>
                      <a:pt x="14123" y="11254"/>
                      <a:pt x="14108" y="11418"/>
                      <a:pt x="14177" y="11532"/>
                    </a:cubicBezTo>
                    <a:cubicBezTo>
                      <a:pt x="14389" y="11875"/>
                      <a:pt x="14565" y="12262"/>
                      <a:pt x="14698" y="12683"/>
                    </a:cubicBezTo>
                    <a:cubicBezTo>
                      <a:pt x="14847" y="13169"/>
                      <a:pt x="14952" y="13695"/>
                      <a:pt x="15005" y="14316"/>
                    </a:cubicBezTo>
                    <a:cubicBezTo>
                      <a:pt x="16369" y="14966"/>
                      <a:pt x="19967" y="14602"/>
                      <a:pt x="20652" y="11448"/>
                    </a:cubicBezTo>
                    <a:cubicBezTo>
                      <a:pt x="21071" y="9520"/>
                      <a:pt x="20280" y="7208"/>
                      <a:pt x="19086" y="6630"/>
                    </a:cubicBezTo>
                    <a:cubicBezTo>
                      <a:pt x="18943" y="6558"/>
                      <a:pt x="18795" y="6680"/>
                      <a:pt x="18758" y="6879"/>
                    </a:cubicBezTo>
                    <a:cubicBezTo>
                      <a:pt x="18652" y="7472"/>
                      <a:pt x="18444" y="7944"/>
                      <a:pt x="18242" y="8258"/>
                    </a:cubicBezTo>
                    <a:cubicBezTo>
                      <a:pt x="18189" y="8336"/>
                      <a:pt x="18189" y="8458"/>
                      <a:pt x="18242" y="8543"/>
                    </a:cubicBezTo>
                    <a:cubicBezTo>
                      <a:pt x="18338" y="8693"/>
                      <a:pt x="18481" y="8971"/>
                      <a:pt x="18635" y="9442"/>
                    </a:cubicBezTo>
                    <a:cubicBezTo>
                      <a:pt x="18667" y="9542"/>
                      <a:pt x="18640" y="9678"/>
                      <a:pt x="18565" y="9728"/>
                    </a:cubicBezTo>
                    <a:cubicBezTo>
                      <a:pt x="18544" y="9742"/>
                      <a:pt x="18529" y="9748"/>
                      <a:pt x="18507" y="9748"/>
                    </a:cubicBezTo>
                    <a:cubicBezTo>
                      <a:pt x="18438" y="9755"/>
                      <a:pt x="18375" y="9700"/>
                      <a:pt x="18348" y="9614"/>
                    </a:cubicBezTo>
                    <a:cubicBezTo>
                      <a:pt x="18348" y="9607"/>
                      <a:pt x="18226" y="9179"/>
                      <a:pt x="17977" y="8793"/>
                    </a:cubicBezTo>
                    <a:cubicBezTo>
                      <a:pt x="17653" y="8301"/>
                      <a:pt x="17271" y="8108"/>
                      <a:pt x="16836" y="8222"/>
                    </a:cubicBezTo>
                    <a:cubicBezTo>
                      <a:pt x="16740" y="8244"/>
                      <a:pt x="16650" y="8150"/>
                      <a:pt x="16650" y="8015"/>
                    </a:cubicBezTo>
                    <a:cubicBezTo>
                      <a:pt x="16650" y="7908"/>
                      <a:pt x="16708" y="7822"/>
                      <a:pt x="16783" y="7807"/>
                    </a:cubicBezTo>
                    <a:cubicBezTo>
                      <a:pt x="17244" y="7686"/>
                      <a:pt x="17610" y="7886"/>
                      <a:pt x="17791" y="8022"/>
                    </a:cubicBezTo>
                    <a:cubicBezTo>
                      <a:pt x="17871" y="8079"/>
                      <a:pt x="17971" y="8057"/>
                      <a:pt x="18030" y="7957"/>
                    </a:cubicBezTo>
                    <a:cubicBezTo>
                      <a:pt x="18444" y="7300"/>
                      <a:pt x="18980" y="5845"/>
                      <a:pt x="18215" y="4332"/>
                    </a:cubicBezTo>
                    <a:cubicBezTo>
                      <a:pt x="17738" y="3390"/>
                      <a:pt x="16750" y="2824"/>
                      <a:pt x="15965" y="2789"/>
                    </a:cubicBezTo>
                    <a:cubicBezTo>
                      <a:pt x="15901" y="2789"/>
                      <a:pt x="15843" y="2790"/>
                      <a:pt x="15779" y="2798"/>
                    </a:cubicBezTo>
                    <a:cubicBezTo>
                      <a:pt x="15647" y="2812"/>
                      <a:pt x="15403" y="2824"/>
                      <a:pt x="15074" y="2931"/>
                    </a:cubicBezTo>
                    <a:cubicBezTo>
                      <a:pt x="14560" y="3096"/>
                      <a:pt x="14279" y="3382"/>
                      <a:pt x="14273" y="3382"/>
                    </a:cubicBezTo>
                    <a:cubicBezTo>
                      <a:pt x="14204" y="3453"/>
                      <a:pt x="14107" y="3433"/>
                      <a:pt x="14054" y="3333"/>
                    </a:cubicBezTo>
                    <a:cubicBezTo>
                      <a:pt x="14007" y="3240"/>
                      <a:pt x="14019" y="3103"/>
                      <a:pt x="14088" y="3039"/>
                    </a:cubicBezTo>
                    <a:cubicBezTo>
                      <a:pt x="14114" y="3010"/>
                      <a:pt x="14470" y="2669"/>
                      <a:pt x="15096" y="2483"/>
                    </a:cubicBezTo>
                    <a:cubicBezTo>
                      <a:pt x="15186" y="2455"/>
                      <a:pt x="15227" y="2304"/>
                      <a:pt x="15169" y="2204"/>
                    </a:cubicBezTo>
                    <a:cubicBezTo>
                      <a:pt x="14341" y="648"/>
                      <a:pt x="11471" y="-173"/>
                      <a:pt x="10170" y="641"/>
                    </a:cubicBezTo>
                    <a:cubicBezTo>
                      <a:pt x="10048" y="719"/>
                      <a:pt x="9996" y="919"/>
                      <a:pt x="10059" y="1076"/>
                    </a:cubicBezTo>
                    <a:cubicBezTo>
                      <a:pt x="10203" y="1461"/>
                      <a:pt x="10265" y="1904"/>
                      <a:pt x="10233" y="2325"/>
                    </a:cubicBezTo>
                    <a:cubicBezTo>
                      <a:pt x="10228" y="2432"/>
                      <a:pt x="10165" y="2512"/>
                      <a:pt x="10091" y="2519"/>
                    </a:cubicBezTo>
                    <a:cubicBezTo>
                      <a:pt x="10080" y="2519"/>
                      <a:pt x="10075" y="2519"/>
                      <a:pt x="10064" y="2519"/>
                    </a:cubicBezTo>
                    <a:cubicBezTo>
                      <a:pt x="9979" y="2505"/>
                      <a:pt x="9916" y="2404"/>
                      <a:pt x="9927" y="2282"/>
                    </a:cubicBezTo>
                    <a:cubicBezTo>
                      <a:pt x="9937" y="2140"/>
                      <a:pt x="10011" y="1106"/>
                      <a:pt x="9295" y="520"/>
                    </a:cubicBezTo>
                    <a:cubicBezTo>
                      <a:pt x="8854" y="161"/>
                      <a:pt x="8273" y="-8"/>
                      <a:pt x="7654" y="1"/>
                    </a:cubicBezTo>
                    <a:close/>
                    <a:moveTo>
                      <a:pt x="6930" y="3139"/>
                    </a:moveTo>
                    <a:cubicBezTo>
                      <a:pt x="7435" y="3144"/>
                      <a:pt x="7913" y="3351"/>
                      <a:pt x="8361" y="3761"/>
                    </a:cubicBezTo>
                    <a:cubicBezTo>
                      <a:pt x="8886" y="4239"/>
                      <a:pt x="9242" y="4895"/>
                      <a:pt x="9449" y="5352"/>
                    </a:cubicBezTo>
                    <a:cubicBezTo>
                      <a:pt x="9491" y="5444"/>
                      <a:pt x="9582" y="5480"/>
                      <a:pt x="9656" y="5430"/>
                    </a:cubicBezTo>
                    <a:cubicBezTo>
                      <a:pt x="10925" y="4509"/>
                      <a:pt x="12288" y="4695"/>
                      <a:pt x="13403" y="5952"/>
                    </a:cubicBezTo>
                    <a:cubicBezTo>
                      <a:pt x="13456" y="6009"/>
                      <a:pt x="13535" y="6015"/>
                      <a:pt x="13593" y="5958"/>
                    </a:cubicBezTo>
                    <a:cubicBezTo>
                      <a:pt x="13795" y="5758"/>
                      <a:pt x="14331" y="5353"/>
                      <a:pt x="15154" y="5617"/>
                    </a:cubicBezTo>
                    <a:cubicBezTo>
                      <a:pt x="15239" y="5631"/>
                      <a:pt x="15291" y="5745"/>
                      <a:pt x="15270" y="5867"/>
                    </a:cubicBezTo>
                    <a:cubicBezTo>
                      <a:pt x="15249" y="5981"/>
                      <a:pt x="15164" y="6045"/>
                      <a:pt x="15079" y="6016"/>
                    </a:cubicBezTo>
                    <a:cubicBezTo>
                      <a:pt x="14527" y="5866"/>
                      <a:pt x="14076" y="5967"/>
                      <a:pt x="13736" y="6331"/>
                    </a:cubicBezTo>
                    <a:cubicBezTo>
                      <a:pt x="13418" y="6673"/>
                      <a:pt x="13217" y="7243"/>
                      <a:pt x="13195" y="7856"/>
                    </a:cubicBezTo>
                    <a:cubicBezTo>
                      <a:pt x="13190" y="7964"/>
                      <a:pt x="13132" y="8050"/>
                      <a:pt x="13053" y="8057"/>
                    </a:cubicBezTo>
                    <a:cubicBezTo>
                      <a:pt x="13026" y="8057"/>
                      <a:pt x="13000" y="8057"/>
                      <a:pt x="12973" y="8028"/>
                    </a:cubicBezTo>
                    <a:cubicBezTo>
                      <a:pt x="12915" y="7985"/>
                      <a:pt x="12882" y="7900"/>
                      <a:pt x="12887" y="7814"/>
                    </a:cubicBezTo>
                    <a:cubicBezTo>
                      <a:pt x="12903" y="7336"/>
                      <a:pt x="13015" y="6880"/>
                      <a:pt x="13195" y="6509"/>
                    </a:cubicBezTo>
                    <a:cubicBezTo>
                      <a:pt x="13243" y="6416"/>
                      <a:pt x="13228" y="6295"/>
                      <a:pt x="13164" y="6224"/>
                    </a:cubicBezTo>
                    <a:cubicBezTo>
                      <a:pt x="11630" y="4532"/>
                      <a:pt x="10133" y="5487"/>
                      <a:pt x="9543" y="5994"/>
                    </a:cubicBezTo>
                    <a:cubicBezTo>
                      <a:pt x="9464" y="6058"/>
                      <a:pt x="9364" y="6023"/>
                      <a:pt x="9321" y="5909"/>
                    </a:cubicBezTo>
                    <a:cubicBezTo>
                      <a:pt x="9194" y="5559"/>
                      <a:pt x="8827" y="4688"/>
                      <a:pt x="8185" y="4102"/>
                    </a:cubicBezTo>
                    <a:cubicBezTo>
                      <a:pt x="7548" y="3524"/>
                      <a:pt x="6843" y="3403"/>
                      <a:pt x="6084" y="3746"/>
                    </a:cubicBezTo>
                    <a:cubicBezTo>
                      <a:pt x="5999" y="3781"/>
                      <a:pt x="5909" y="3717"/>
                      <a:pt x="5888" y="3603"/>
                    </a:cubicBezTo>
                    <a:cubicBezTo>
                      <a:pt x="5867" y="3496"/>
                      <a:pt x="5915" y="3375"/>
                      <a:pt x="5994" y="3346"/>
                    </a:cubicBezTo>
                    <a:cubicBezTo>
                      <a:pt x="6315" y="3204"/>
                      <a:pt x="6627" y="3136"/>
                      <a:pt x="6930" y="3139"/>
                    </a:cubicBezTo>
                    <a:close/>
                    <a:moveTo>
                      <a:pt x="4412" y="7120"/>
                    </a:moveTo>
                    <a:cubicBezTo>
                      <a:pt x="4454" y="7118"/>
                      <a:pt x="4496" y="7136"/>
                      <a:pt x="4528" y="7178"/>
                    </a:cubicBezTo>
                    <a:cubicBezTo>
                      <a:pt x="5112" y="7964"/>
                      <a:pt x="5357" y="9491"/>
                      <a:pt x="4678" y="11169"/>
                    </a:cubicBezTo>
                    <a:cubicBezTo>
                      <a:pt x="4630" y="11290"/>
                      <a:pt x="4688" y="11440"/>
                      <a:pt x="4789" y="11448"/>
                    </a:cubicBezTo>
                    <a:cubicBezTo>
                      <a:pt x="5622" y="11512"/>
                      <a:pt x="7236" y="11876"/>
                      <a:pt x="8250" y="13725"/>
                    </a:cubicBezTo>
                    <a:cubicBezTo>
                      <a:pt x="8287" y="13789"/>
                      <a:pt x="8351" y="13816"/>
                      <a:pt x="8409" y="13781"/>
                    </a:cubicBezTo>
                    <a:cubicBezTo>
                      <a:pt x="9009" y="13474"/>
                      <a:pt x="9645" y="13354"/>
                      <a:pt x="10245" y="13439"/>
                    </a:cubicBezTo>
                    <a:cubicBezTo>
                      <a:pt x="10314" y="13447"/>
                      <a:pt x="10373" y="13374"/>
                      <a:pt x="10373" y="13281"/>
                    </a:cubicBezTo>
                    <a:cubicBezTo>
                      <a:pt x="10373" y="12831"/>
                      <a:pt x="10547" y="12183"/>
                      <a:pt x="11237" y="11833"/>
                    </a:cubicBezTo>
                    <a:cubicBezTo>
                      <a:pt x="11322" y="11791"/>
                      <a:pt x="11413" y="11855"/>
                      <a:pt x="11439" y="11970"/>
                    </a:cubicBezTo>
                    <a:cubicBezTo>
                      <a:pt x="11466" y="12077"/>
                      <a:pt x="11417" y="12190"/>
                      <a:pt x="11338" y="12233"/>
                    </a:cubicBezTo>
                    <a:cubicBezTo>
                      <a:pt x="10547" y="12640"/>
                      <a:pt x="10691" y="13418"/>
                      <a:pt x="10696" y="13446"/>
                    </a:cubicBezTo>
                    <a:cubicBezTo>
                      <a:pt x="10707" y="13510"/>
                      <a:pt x="10743" y="13552"/>
                      <a:pt x="10786" y="13567"/>
                    </a:cubicBezTo>
                    <a:cubicBezTo>
                      <a:pt x="11391" y="13788"/>
                      <a:pt x="11889" y="14216"/>
                      <a:pt x="12170" y="14780"/>
                    </a:cubicBezTo>
                    <a:cubicBezTo>
                      <a:pt x="12218" y="14873"/>
                      <a:pt x="12208" y="15010"/>
                      <a:pt x="12144" y="15074"/>
                    </a:cubicBezTo>
                    <a:cubicBezTo>
                      <a:pt x="12117" y="15103"/>
                      <a:pt x="12091" y="15117"/>
                      <a:pt x="12059" y="15117"/>
                    </a:cubicBezTo>
                    <a:cubicBezTo>
                      <a:pt x="12006" y="15124"/>
                      <a:pt x="11954" y="15087"/>
                      <a:pt x="11917" y="15023"/>
                    </a:cubicBezTo>
                    <a:cubicBezTo>
                      <a:pt x="11386" y="13945"/>
                      <a:pt x="9852" y="13361"/>
                      <a:pt x="8308" y="14289"/>
                    </a:cubicBezTo>
                    <a:cubicBezTo>
                      <a:pt x="8239" y="14332"/>
                      <a:pt x="8160" y="14295"/>
                      <a:pt x="8117" y="14209"/>
                    </a:cubicBezTo>
                    <a:cubicBezTo>
                      <a:pt x="6870" y="11625"/>
                      <a:pt x="4296" y="11862"/>
                      <a:pt x="4270" y="11862"/>
                    </a:cubicBezTo>
                    <a:lnTo>
                      <a:pt x="3961" y="11847"/>
                    </a:lnTo>
                    <a:cubicBezTo>
                      <a:pt x="3924" y="11818"/>
                      <a:pt x="3892" y="11768"/>
                      <a:pt x="3881" y="11711"/>
                    </a:cubicBezTo>
                    <a:cubicBezTo>
                      <a:pt x="3759" y="11011"/>
                      <a:pt x="3176" y="10055"/>
                      <a:pt x="2332" y="9641"/>
                    </a:cubicBezTo>
                    <a:cubicBezTo>
                      <a:pt x="2264" y="9605"/>
                      <a:pt x="2209" y="9514"/>
                      <a:pt x="2220" y="9407"/>
                    </a:cubicBezTo>
                    <a:cubicBezTo>
                      <a:pt x="2236" y="9271"/>
                      <a:pt x="2337" y="9192"/>
                      <a:pt x="2427" y="9235"/>
                    </a:cubicBezTo>
                    <a:cubicBezTo>
                      <a:pt x="2788" y="9406"/>
                      <a:pt x="3170" y="9735"/>
                      <a:pt x="3483" y="10120"/>
                    </a:cubicBezTo>
                    <a:cubicBezTo>
                      <a:pt x="3680" y="10363"/>
                      <a:pt x="3913" y="10720"/>
                      <a:pt x="4067" y="11162"/>
                    </a:cubicBezTo>
                    <a:cubicBezTo>
                      <a:pt x="4115" y="11291"/>
                      <a:pt x="4248" y="11306"/>
                      <a:pt x="4306" y="11184"/>
                    </a:cubicBezTo>
                    <a:cubicBezTo>
                      <a:pt x="5022" y="9614"/>
                      <a:pt x="4831" y="8186"/>
                      <a:pt x="4311" y="7486"/>
                    </a:cubicBezTo>
                    <a:cubicBezTo>
                      <a:pt x="4253" y="7408"/>
                      <a:pt x="4243" y="7273"/>
                      <a:pt x="4301" y="7194"/>
                    </a:cubicBezTo>
                    <a:cubicBezTo>
                      <a:pt x="4330" y="7148"/>
                      <a:pt x="4370" y="7123"/>
                      <a:pt x="4412" y="7120"/>
                    </a:cubicBezTo>
                    <a:close/>
                    <a:moveTo>
                      <a:pt x="2258" y="15717"/>
                    </a:moveTo>
                    <a:cubicBezTo>
                      <a:pt x="1971" y="17680"/>
                      <a:pt x="4031" y="19435"/>
                      <a:pt x="5702" y="18764"/>
                    </a:cubicBezTo>
                    <a:cubicBezTo>
                      <a:pt x="5612" y="19699"/>
                      <a:pt x="5001" y="21083"/>
                      <a:pt x="5001" y="21083"/>
                    </a:cubicBezTo>
                    <a:lnTo>
                      <a:pt x="6238" y="21427"/>
                    </a:lnTo>
                    <a:lnTo>
                      <a:pt x="8727" y="18063"/>
                    </a:lnTo>
                    <a:cubicBezTo>
                      <a:pt x="7390" y="17742"/>
                      <a:pt x="6699" y="17172"/>
                      <a:pt x="6333" y="16843"/>
                    </a:cubicBezTo>
                    <a:cubicBezTo>
                      <a:pt x="6163" y="16686"/>
                      <a:pt x="5962" y="16614"/>
                      <a:pt x="5761" y="16636"/>
                    </a:cubicBezTo>
                    <a:cubicBezTo>
                      <a:pt x="5442" y="16672"/>
                      <a:pt x="4954" y="16693"/>
                      <a:pt x="4381" y="16593"/>
                    </a:cubicBezTo>
                    <a:cubicBezTo>
                      <a:pt x="3786" y="16494"/>
                      <a:pt x="3027" y="16259"/>
                      <a:pt x="2258" y="1571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  <a:effectLst>
                <a:outerShdw blurRad="127000" dist="76200" dir="2700000" rotWithShape="0">
                  <a:srgbClr val="000000">
                    <a:alpha val="75000"/>
                  </a:srgbClr>
                </a:outerShdw>
              </a:effectLst>
            </p:spPr>
            <p:txBody>
              <a:bodyPr lIns="35719" tIns="35719" rIns="35719" bIns="35719" anchor="ctr"/>
              <a:lstStyle/>
              <a:p>
                <a:pPr algn="ctr" defTabSz="410751" hangingPunct="0"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547" kern="0">
                  <a:solidFill>
                    <a:srgbClr val="FFFFFF"/>
                  </a:solidFill>
                  <a:latin typeface="Gill Sans Nova Light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4" name="Circle">
                <a:extLst>
                  <a:ext uri="{FF2B5EF4-FFF2-40B4-BE49-F238E27FC236}">
                    <a16:creationId xmlns:a16="http://schemas.microsoft.com/office/drawing/2014/main" id="{566E4F89-37C6-4235-B83F-535282B0017C}"/>
                  </a:ext>
                </a:extLst>
              </p:cNvPr>
              <p:cNvSpPr/>
              <p:nvPr/>
            </p:nvSpPr>
            <p:spPr>
              <a:xfrm>
                <a:off x="5866654" y="5420982"/>
                <a:ext cx="76483" cy="76483"/>
              </a:xfrm>
              <a:prstGeom prst="ellipse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5719" tIns="35719" rIns="35719" bIns="35719" anchor="ctr"/>
              <a:lstStyle/>
              <a:p>
                <a:pPr algn="ctr" defTabSz="410751" hangingPunct="0"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547" kern="0">
                  <a:solidFill>
                    <a:srgbClr val="FFFFFF"/>
                  </a:solidFill>
                  <a:latin typeface="Gill Sans Nova Light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5" name="Brain">
                <a:extLst>
                  <a:ext uri="{FF2B5EF4-FFF2-40B4-BE49-F238E27FC236}">
                    <a16:creationId xmlns:a16="http://schemas.microsoft.com/office/drawing/2014/main" id="{16C6D485-88A8-4524-8DDE-D8838FD3C7F6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>
                <a:off x="6543974" y="4918082"/>
                <a:ext cx="476739" cy="3657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5" h="21427" extrusionOk="0">
                    <a:moveTo>
                      <a:pt x="7654" y="1"/>
                    </a:moveTo>
                    <a:cubicBezTo>
                      <a:pt x="6294" y="20"/>
                      <a:pt x="4753" y="903"/>
                      <a:pt x="4110" y="2532"/>
                    </a:cubicBezTo>
                    <a:cubicBezTo>
                      <a:pt x="4110" y="2532"/>
                      <a:pt x="4104" y="2532"/>
                      <a:pt x="4104" y="2532"/>
                    </a:cubicBezTo>
                    <a:cubicBezTo>
                      <a:pt x="3722" y="3624"/>
                      <a:pt x="3929" y="4445"/>
                      <a:pt x="3945" y="4495"/>
                    </a:cubicBezTo>
                    <a:cubicBezTo>
                      <a:pt x="3976" y="4602"/>
                      <a:pt x="3935" y="4724"/>
                      <a:pt x="3855" y="4767"/>
                    </a:cubicBezTo>
                    <a:cubicBezTo>
                      <a:pt x="3839" y="4774"/>
                      <a:pt x="3828" y="4781"/>
                      <a:pt x="3812" y="4781"/>
                    </a:cubicBezTo>
                    <a:cubicBezTo>
                      <a:pt x="3743" y="4788"/>
                      <a:pt x="3679" y="4730"/>
                      <a:pt x="3653" y="4644"/>
                    </a:cubicBezTo>
                    <a:cubicBezTo>
                      <a:pt x="3642" y="4595"/>
                      <a:pt x="3430" y="3790"/>
                      <a:pt x="3722" y="2691"/>
                    </a:cubicBezTo>
                    <a:cubicBezTo>
                      <a:pt x="3754" y="2562"/>
                      <a:pt x="3690" y="2425"/>
                      <a:pt x="3590" y="2425"/>
                    </a:cubicBezTo>
                    <a:cubicBezTo>
                      <a:pt x="1950" y="2425"/>
                      <a:pt x="273" y="5524"/>
                      <a:pt x="347" y="7372"/>
                    </a:cubicBezTo>
                    <a:cubicBezTo>
                      <a:pt x="353" y="7515"/>
                      <a:pt x="475" y="7579"/>
                      <a:pt x="555" y="7493"/>
                    </a:cubicBezTo>
                    <a:cubicBezTo>
                      <a:pt x="778" y="7236"/>
                      <a:pt x="1021" y="7029"/>
                      <a:pt x="1281" y="6886"/>
                    </a:cubicBezTo>
                    <a:cubicBezTo>
                      <a:pt x="1350" y="6850"/>
                      <a:pt x="1429" y="6879"/>
                      <a:pt x="1472" y="6964"/>
                    </a:cubicBezTo>
                    <a:cubicBezTo>
                      <a:pt x="1530" y="7078"/>
                      <a:pt x="1487" y="7236"/>
                      <a:pt x="1397" y="7279"/>
                    </a:cubicBezTo>
                    <a:cubicBezTo>
                      <a:pt x="1036" y="7471"/>
                      <a:pt x="750" y="7772"/>
                      <a:pt x="516" y="8129"/>
                    </a:cubicBezTo>
                    <a:cubicBezTo>
                      <a:pt x="-529" y="10034"/>
                      <a:pt x="140" y="12853"/>
                      <a:pt x="1392" y="14423"/>
                    </a:cubicBezTo>
                    <a:cubicBezTo>
                      <a:pt x="1610" y="14680"/>
                      <a:pt x="1833" y="14902"/>
                      <a:pt x="2056" y="15088"/>
                    </a:cubicBezTo>
                    <a:cubicBezTo>
                      <a:pt x="2156" y="15166"/>
                      <a:pt x="2358" y="15310"/>
                      <a:pt x="2352" y="15324"/>
                    </a:cubicBezTo>
                    <a:cubicBezTo>
                      <a:pt x="3759" y="16381"/>
                      <a:pt x="5347" y="16295"/>
                      <a:pt x="5973" y="16216"/>
                    </a:cubicBezTo>
                    <a:cubicBezTo>
                      <a:pt x="6105" y="16202"/>
                      <a:pt x="6238" y="16244"/>
                      <a:pt x="6344" y="16344"/>
                    </a:cubicBezTo>
                    <a:cubicBezTo>
                      <a:pt x="6567" y="16543"/>
                      <a:pt x="8073" y="17950"/>
                      <a:pt x="10605" y="17872"/>
                    </a:cubicBezTo>
                    <a:cubicBezTo>
                      <a:pt x="11231" y="17850"/>
                      <a:pt x="12001" y="17751"/>
                      <a:pt x="12824" y="17401"/>
                    </a:cubicBezTo>
                    <a:cubicBezTo>
                      <a:pt x="13912" y="16937"/>
                      <a:pt x="14755" y="15760"/>
                      <a:pt x="14686" y="14325"/>
                    </a:cubicBezTo>
                    <a:cubicBezTo>
                      <a:pt x="14506" y="12369"/>
                      <a:pt x="13817" y="11205"/>
                      <a:pt x="12469" y="10377"/>
                    </a:cubicBezTo>
                    <a:cubicBezTo>
                      <a:pt x="11806" y="9970"/>
                      <a:pt x="11046" y="9898"/>
                      <a:pt x="10467" y="9926"/>
                    </a:cubicBezTo>
                    <a:cubicBezTo>
                      <a:pt x="10122" y="9948"/>
                      <a:pt x="9815" y="9999"/>
                      <a:pt x="9550" y="10056"/>
                    </a:cubicBezTo>
                    <a:lnTo>
                      <a:pt x="9512" y="10069"/>
                    </a:lnTo>
                    <a:cubicBezTo>
                      <a:pt x="8599" y="10283"/>
                      <a:pt x="8137" y="10662"/>
                      <a:pt x="8132" y="10669"/>
                    </a:cubicBezTo>
                    <a:cubicBezTo>
                      <a:pt x="8111" y="10691"/>
                      <a:pt x="8085" y="10698"/>
                      <a:pt x="8064" y="10698"/>
                    </a:cubicBezTo>
                    <a:cubicBezTo>
                      <a:pt x="8006" y="10705"/>
                      <a:pt x="7952" y="10669"/>
                      <a:pt x="7920" y="10598"/>
                    </a:cubicBezTo>
                    <a:cubicBezTo>
                      <a:pt x="7872" y="10498"/>
                      <a:pt x="7899" y="10370"/>
                      <a:pt x="7968" y="10306"/>
                    </a:cubicBezTo>
                    <a:cubicBezTo>
                      <a:pt x="7989" y="10291"/>
                      <a:pt x="8266" y="10062"/>
                      <a:pt x="8807" y="9848"/>
                    </a:cubicBezTo>
                    <a:cubicBezTo>
                      <a:pt x="8903" y="9813"/>
                      <a:pt x="8918" y="9641"/>
                      <a:pt x="8839" y="9570"/>
                    </a:cubicBezTo>
                    <a:cubicBezTo>
                      <a:pt x="8313" y="9098"/>
                      <a:pt x="7617" y="8270"/>
                      <a:pt x="7416" y="7071"/>
                    </a:cubicBezTo>
                    <a:cubicBezTo>
                      <a:pt x="7394" y="6957"/>
                      <a:pt x="7448" y="6843"/>
                      <a:pt x="7533" y="6821"/>
                    </a:cubicBezTo>
                    <a:cubicBezTo>
                      <a:pt x="7618" y="6793"/>
                      <a:pt x="7698" y="6865"/>
                      <a:pt x="7719" y="6987"/>
                    </a:cubicBezTo>
                    <a:cubicBezTo>
                      <a:pt x="7942" y="8321"/>
                      <a:pt x="8912" y="9179"/>
                      <a:pt x="9358" y="9507"/>
                    </a:cubicBezTo>
                    <a:cubicBezTo>
                      <a:pt x="9469" y="9586"/>
                      <a:pt x="9597" y="9620"/>
                      <a:pt x="9719" y="9592"/>
                    </a:cubicBezTo>
                    <a:cubicBezTo>
                      <a:pt x="10234" y="9492"/>
                      <a:pt x="11518" y="9334"/>
                      <a:pt x="12595" y="9998"/>
                    </a:cubicBezTo>
                    <a:cubicBezTo>
                      <a:pt x="12998" y="10240"/>
                      <a:pt x="13345" y="10521"/>
                      <a:pt x="13636" y="10828"/>
                    </a:cubicBezTo>
                    <a:cubicBezTo>
                      <a:pt x="13743" y="10942"/>
                      <a:pt x="13897" y="10948"/>
                      <a:pt x="14008" y="10841"/>
                    </a:cubicBezTo>
                    <a:cubicBezTo>
                      <a:pt x="14640" y="10241"/>
                      <a:pt x="15270" y="10013"/>
                      <a:pt x="15902" y="10156"/>
                    </a:cubicBezTo>
                    <a:cubicBezTo>
                      <a:pt x="16756" y="10356"/>
                      <a:pt x="17361" y="11205"/>
                      <a:pt x="17584" y="11691"/>
                    </a:cubicBezTo>
                    <a:cubicBezTo>
                      <a:pt x="17626" y="11784"/>
                      <a:pt x="17616" y="11912"/>
                      <a:pt x="17552" y="11983"/>
                    </a:cubicBezTo>
                    <a:cubicBezTo>
                      <a:pt x="17526" y="12011"/>
                      <a:pt x="17499" y="12025"/>
                      <a:pt x="17468" y="12025"/>
                    </a:cubicBezTo>
                    <a:cubicBezTo>
                      <a:pt x="17414" y="12032"/>
                      <a:pt x="17357" y="11996"/>
                      <a:pt x="17325" y="11925"/>
                    </a:cubicBezTo>
                    <a:cubicBezTo>
                      <a:pt x="17144" y="11532"/>
                      <a:pt x="16602" y="10749"/>
                      <a:pt x="15849" y="10578"/>
                    </a:cubicBezTo>
                    <a:cubicBezTo>
                      <a:pt x="15313" y="10456"/>
                      <a:pt x="14766" y="10648"/>
                      <a:pt x="14214" y="11169"/>
                    </a:cubicBezTo>
                    <a:cubicBezTo>
                      <a:pt x="14123" y="11254"/>
                      <a:pt x="14108" y="11418"/>
                      <a:pt x="14177" y="11532"/>
                    </a:cubicBezTo>
                    <a:cubicBezTo>
                      <a:pt x="14389" y="11875"/>
                      <a:pt x="14565" y="12262"/>
                      <a:pt x="14698" y="12683"/>
                    </a:cubicBezTo>
                    <a:cubicBezTo>
                      <a:pt x="14847" y="13169"/>
                      <a:pt x="14952" y="13695"/>
                      <a:pt x="15005" y="14316"/>
                    </a:cubicBezTo>
                    <a:cubicBezTo>
                      <a:pt x="16369" y="14966"/>
                      <a:pt x="19967" y="14602"/>
                      <a:pt x="20652" y="11448"/>
                    </a:cubicBezTo>
                    <a:cubicBezTo>
                      <a:pt x="21071" y="9520"/>
                      <a:pt x="20280" y="7208"/>
                      <a:pt x="19086" y="6630"/>
                    </a:cubicBezTo>
                    <a:cubicBezTo>
                      <a:pt x="18943" y="6558"/>
                      <a:pt x="18795" y="6680"/>
                      <a:pt x="18758" y="6879"/>
                    </a:cubicBezTo>
                    <a:cubicBezTo>
                      <a:pt x="18652" y="7472"/>
                      <a:pt x="18444" y="7944"/>
                      <a:pt x="18242" y="8258"/>
                    </a:cubicBezTo>
                    <a:cubicBezTo>
                      <a:pt x="18189" y="8336"/>
                      <a:pt x="18189" y="8458"/>
                      <a:pt x="18242" y="8543"/>
                    </a:cubicBezTo>
                    <a:cubicBezTo>
                      <a:pt x="18338" y="8693"/>
                      <a:pt x="18481" y="8971"/>
                      <a:pt x="18635" y="9442"/>
                    </a:cubicBezTo>
                    <a:cubicBezTo>
                      <a:pt x="18667" y="9542"/>
                      <a:pt x="18640" y="9678"/>
                      <a:pt x="18565" y="9728"/>
                    </a:cubicBezTo>
                    <a:cubicBezTo>
                      <a:pt x="18544" y="9742"/>
                      <a:pt x="18529" y="9748"/>
                      <a:pt x="18507" y="9748"/>
                    </a:cubicBezTo>
                    <a:cubicBezTo>
                      <a:pt x="18438" y="9755"/>
                      <a:pt x="18375" y="9700"/>
                      <a:pt x="18348" y="9614"/>
                    </a:cubicBezTo>
                    <a:cubicBezTo>
                      <a:pt x="18348" y="9607"/>
                      <a:pt x="18226" y="9179"/>
                      <a:pt x="17977" y="8793"/>
                    </a:cubicBezTo>
                    <a:cubicBezTo>
                      <a:pt x="17653" y="8301"/>
                      <a:pt x="17271" y="8108"/>
                      <a:pt x="16836" y="8222"/>
                    </a:cubicBezTo>
                    <a:cubicBezTo>
                      <a:pt x="16740" y="8244"/>
                      <a:pt x="16650" y="8150"/>
                      <a:pt x="16650" y="8015"/>
                    </a:cubicBezTo>
                    <a:cubicBezTo>
                      <a:pt x="16650" y="7908"/>
                      <a:pt x="16708" y="7822"/>
                      <a:pt x="16783" y="7807"/>
                    </a:cubicBezTo>
                    <a:cubicBezTo>
                      <a:pt x="17244" y="7686"/>
                      <a:pt x="17610" y="7886"/>
                      <a:pt x="17791" y="8022"/>
                    </a:cubicBezTo>
                    <a:cubicBezTo>
                      <a:pt x="17871" y="8079"/>
                      <a:pt x="17971" y="8057"/>
                      <a:pt x="18030" y="7957"/>
                    </a:cubicBezTo>
                    <a:cubicBezTo>
                      <a:pt x="18444" y="7300"/>
                      <a:pt x="18980" y="5845"/>
                      <a:pt x="18215" y="4332"/>
                    </a:cubicBezTo>
                    <a:cubicBezTo>
                      <a:pt x="17738" y="3390"/>
                      <a:pt x="16750" y="2824"/>
                      <a:pt x="15965" y="2789"/>
                    </a:cubicBezTo>
                    <a:cubicBezTo>
                      <a:pt x="15901" y="2789"/>
                      <a:pt x="15843" y="2790"/>
                      <a:pt x="15779" y="2798"/>
                    </a:cubicBezTo>
                    <a:cubicBezTo>
                      <a:pt x="15647" y="2812"/>
                      <a:pt x="15403" y="2824"/>
                      <a:pt x="15074" y="2931"/>
                    </a:cubicBezTo>
                    <a:cubicBezTo>
                      <a:pt x="14560" y="3096"/>
                      <a:pt x="14279" y="3382"/>
                      <a:pt x="14273" y="3382"/>
                    </a:cubicBezTo>
                    <a:cubicBezTo>
                      <a:pt x="14204" y="3453"/>
                      <a:pt x="14107" y="3433"/>
                      <a:pt x="14054" y="3333"/>
                    </a:cubicBezTo>
                    <a:cubicBezTo>
                      <a:pt x="14007" y="3240"/>
                      <a:pt x="14019" y="3103"/>
                      <a:pt x="14088" y="3039"/>
                    </a:cubicBezTo>
                    <a:cubicBezTo>
                      <a:pt x="14114" y="3010"/>
                      <a:pt x="14470" y="2669"/>
                      <a:pt x="15096" y="2483"/>
                    </a:cubicBezTo>
                    <a:cubicBezTo>
                      <a:pt x="15186" y="2455"/>
                      <a:pt x="15227" y="2304"/>
                      <a:pt x="15169" y="2204"/>
                    </a:cubicBezTo>
                    <a:cubicBezTo>
                      <a:pt x="14341" y="648"/>
                      <a:pt x="11471" y="-173"/>
                      <a:pt x="10170" y="641"/>
                    </a:cubicBezTo>
                    <a:cubicBezTo>
                      <a:pt x="10048" y="719"/>
                      <a:pt x="9996" y="919"/>
                      <a:pt x="10059" y="1076"/>
                    </a:cubicBezTo>
                    <a:cubicBezTo>
                      <a:pt x="10203" y="1461"/>
                      <a:pt x="10265" y="1904"/>
                      <a:pt x="10233" y="2325"/>
                    </a:cubicBezTo>
                    <a:cubicBezTo>
                      <a:pt x="10228" y="2432"/>
                      <a:pt x="10165" y="2512"/>
                      <a:pt x="10091" y="2519"/>
                    </a:cubicBezTo>
                    <a:cubicBezTo>
                      <a:pt x="10080" y="2519"/>
                      <a:pt x="10075" y="2519"/>
                      <a:pt x="10064" y="2519"/>
                    </a:cubicBezTo>
                    <a:cubicBezTo>
                      <a:pt x="9979" y="2505"/>
                      <a:pt x="9916" y="2404"/>
                      <a:pt x="9927" y="2282"/>
                    </a:cubicBezTo>
                    <a:cubicBezTo>
                      <a:pt x="9937" y="2140"/>
                      <a:pt x="10011" y="1106"/>
                      <a:pt x="9295" y="520"/>
                    </a:cubicBezTo>
                    <a:cubicBezTo>
                      <a:pt x="8854" y="161"/>
                      <a:pt x="8273" y="-8"/>
                      <a:pt x="7654" y="1"/>
                    </a:cubicBezTo>
                    <a:close/>
                    <a:moveTo>
                      <a:pt x="6930" y="3139"/>
                    </a:moveTo>
                    <a:cubicBezTo>
                      <a:pt x="7435" y="3144"/>
                      <a:pt x="7913" y="3351"/>
                      <a:pt x="8361" y="3761"/>
                    </a:cubicBezTo>
                    <a:cubicBezTo>
                      <a:pt x="8886" y="4239"/>
                      <a:pt x="9242" y="4895"/>
                      <a:pt x="9449" y="5352"/>
                    </a:cubicBezTo>
                    <a:cubicBezTo>
                      <a:pt x="9491" y="5444"/>
                      <a:pt x="9582" y="5480"/>
                      <a:pt x="9656" y="5430"/>
                    </a:cubicBezTo>
                    <a:cubicBezTo>
                      <a:pt x="10925" y="4509"/>
                      <a:pt x="12288" y="4695"/>
                      <a:pt x="13403" y="5952"/>
                    </a:cubicBezTo>
                    <a:cubicBezTo>
                      <a:pt x="13456" y="6009"/>
                      <a:pt x="13535" y="6015"/>
                      <a:pt x="13593" y="5958"/>
                    </a:cubicBezTo>
                    <a:cubicBezTo>
                      <a:pt x="13795" y="5758"/>
                      <a:pt x="14331" y="5353"/>
                      <a:pt x="15154" y="5617"/>
                    </a:cubicBezTo>
                    <a:cubicBezTo>
                      <a:pt x="15239" y="5631"/>
                      <a:pt x="15291" y="5745"/>
                      <a:pt x="15270" y="5867"/>
                    </a:cubicBezTo>
                    <a:cubicBezTo>
                      <a:pt x="15249" y="5981"/>
                      <a:pt x="15164" y="6045"/>
                      <a:pt x="15079" y="6016"/>
                    </a:cubicBezTo>
                    <a:cubicBezTo>
                      <a:pt x="14527" y="5866"/>
                      <a:pt x="14076" y="5967"/>
                      <a:pt x="13736" y="6331"/>
                    </a:cubicBezTo>
                    <a:cubicBezTo>
                      <a:pt x="13418" y="6673"/>
                      <a:pt x="13217" y="7243"/>
                      <a:pt x="13195" y="7856"/>
                    </a:cubicBezTo>
                    <a:cubicBezTo>
                      <a:pt x="13190" y="7964"/>
                      <a:pt x="13132" y="8050"/>
                      <a:pt x="13053" y="8057"/>
                    </a:cubicBezTo>
                    <a:cubicBezTo>
                      <a:pt x="13026" y="8057"/>
                      <a:pt x="13000" y="8057"/>
                      <a:pt x="12973" y="8028"/>
                    </a:cubicBezTo>
                    <a:cubicBezTo>
                      <a:pt x="12915" y="7985"/>
                      <a:pt x="12882" y="7900"/>
                      <a:pt x="12887" y="7814"/>
                    </a:cubicBezTo>
                    <a:cubicBezTo>
                      <a:pt x="12903" y="7336"/>
                      <a:pt x="13015" y="6880"/>
                      <a:pt x="13195" y="6509"/>
                    </a:cubicBezTo>
                    <a:cubicBezTo>
                      <a:pt x="13243" y="6416"/>
                      <a:pt x="13228" y="6295"/>
                      <a:pt x="13164" y="6224"/>
                    </a:cubicBezTo>
                    <a:cubicBezTo>
                      <a:pt x="11630" y="4532"/>
                      <a:pt x="10133" y="5487"/>
                      <a:pt x="9543" y="5994"/>
                    </a:cubicBezTo>
                    <a:cubicBezTo>
                      <a:pt x="9464" y="6058"/>
                      <a:pt x="9364" y="6023"/>
                      <a:pt x="9321" y="5909"/>
                    </a:cubicBezTo>
                    <a:cubicBezTo>
                      <a:pt x="9194" y="5559"/>
                      <a:pt x="8827" y="4688"/>
                      <a:pt x="8185" y="4102"/>
                    </a:cubicBezTo>
                    <a:cubicBezTo>
                      <a:pt x="7548" y="3524"/>
                      <a:pt x="6843" y="3403"/>
                      <a:pt x="6084" y="3746"/>
                    </a:cubicBezTo>
                    <a:cubicBezTo>
                      <a:pt x="5999" y="3781"/>
                      <a:pt x="5909" y="3717"/>
                      <a:pt x="5888" y="3603"/>
                    </a:cubicBezTo>
                    <a:cubicBezTo>
                      <a:pt x="5867" y="3496"/>
                      <a:pt x="5915" y="3375"/>
                      <a:pt x="5994" y="3346"/>
                    </a:cubicBezTo>
                    <a:cubicBezTo>
                      <a:pt x="6315" y="3204"/>
                      <a:pt x="6627" y="3136"/>
                      <a:pt x="6930" y="3139"/>
                    </a:cubicBezTo>
                    <a:close/>
                    <a:moveTo>
                      <a:pt x="4412" y="7120"/>
                    </a:moveTo>
                    <a:cubicBezTo>
                      <a:pt x="4454" y="7118"/>
                      <a:pt x="4496" y="7136"/>
                      <a:pt x="4528" y="7178"/>
                    </a:cubicBezTo>
                    <a:cubicBezTo>
                      <a:pt x="5112" y="7964"/>
                      <a:pt x="5357" y="9491"/>
                      <a:pt x="4678" y="11169"/>
                    </a:cubicBezTo>
                    <a:cubicBezTo>
                      <a:pt x="4630" y="11290"/>
                      <a:pt x="4688" y="11440"/>
                      <a:pt x="4789" y="11448"/>
                    </a:cubicBezTo>
                    <a:cubicBezTo>
                      <a:pt x="5622" y="11512"/>
                      <a:pt x="7236" y="11876"/>
                      <a:pt x="8250" y="13725"/>
                    </a:cubicBezTo>
                    <a:cubicBezTo>
                      <a:pt x="8287" y="13789"/>
                      <a:pt x="8351" y="13816"/>
                      <a:pt x="8409" y="13781"/>
                    </a:cubicBezTo>
                    <a:cubicBezTo>
                      <a:pt x="9009" y="13474"/>
                      <a:pt x="9645" y="13354"/>
                      <a:pt x="10245" y="13439"/>
                    </a:cubicBezTo>
                    <a:cubicBezTo>
                      <a:pt x="10314" y="13447"/>
                      <a:pt x="10373" y="13374"/>
                      <a:pt x="10373" y="13281"/>
                    </a:cubicBezTo>
                    <a:cubicBezTo>
                      <a:pt x="10373" y="12831"/>
                      <a:pt x="10547" y="12183"/>
                      <a:pt x="11237" y="11833"/>
                    </a:cubicBezTo>
                    <a:cubicBezTo>
                      <a:pt x="11322" y="11791"/>
                      <a:pt x="11413" y="11855"/>
                      <a:pt x="11439" y="11970"/>
                    </a:cubicBezTo>
                    <a:cubicBezTo>
                      <a:pt x="11466" y="12077"/>
                      <a:pt x="11417" y="12190"/>
                      <a:pt x="11338" y="12233"/>
                    </a:cubicBezTo>
                    <a:cubicBezTo>
                      <a:pt x="10547" y="12640"/>
                      <a:pt x="10691" y="13418"/>
                      <a:pt x="10696" y="13446"/>
                    </a:cubicBezTo>
                    <a:cubicBezTo>
                      <a:pt x="10707" y="13510"/>
                      <a:pt x="10743" y="13552"/>
                      <a:pt x="10786" y="13567"/>
                    </a:cubicBezTo>
                    <a:cubicBezTo>
                      <a:pt x="11391" y="13788"/>
                      <a:pt x="11889" y="14216"/>
                      <a:pt x="12170" y="14780"/>
                    </a:cubicBezTo>
                    <a:cubicBezTo>
                      <a:pt x="12218" y="14873"/>
                      <a:pt x="12208" y="15010"/>
                      <a:pt x="12144" y="15074"/>
                    </a:cubicBezTo>
                    <a:cubicBezTo>
                      <a:pt x="12117" y="15103"/>
                      <a:pt x="12091" y="15117"/>
                      <a:pt x="12059" y="15117"/>
                    </a:cubicBezTo>
                    <a:cubicBezTo>
                      <a:pt x="12006" y="15124"/>
                      <a:pt x="11954" y="15087"/>
                      <a:pt x="11917" y="15023"/>
                    </a:cubicBezTo>
                    <a:cubicBezTo>
                      <a:pt x="11386" y="13945"/>
                      <a:pt x="9852" y="13361"/>
                      <a:pt x="8308" y="14289"/>
                    </a:cubicBezTo>
                    <a:cubicBezTo>
                      <a:pt x="8239" y="14332"/>
                      <a:pt x="8160" y="14295"/>
                      <a:pt x="8117" y="14209"/>
                    </a:cubicBezTo>
                    <a:cubicBezTo>
                      <a:pt x="6870" y="11625"/>
                      <a:pt x="4296" y="11862"/>
                      <a:pt x="4270" y="11862"/>
                    </a:cubicBezTo>
                    <a:lnTo>
                      <a:pt x="3961" y="11847"/>
                    </a:lnTo>
                    <a:cubicBezTo>
                      <a:pt x="3924" y="11818"/>
                      <a:pt x="3892" y="11768"/>
                      <a:pt x="3881" y="11711"/>
                    </a:cubicBezTo>
                    <a:cubicBezTo>
                      <a:pt x="3759" y="11011"/>
                      <a:pt x="3176" y="10055"/>
                      <a:pt x="2332" y="9641"/>
                    </a:cubicBezTo>
                    <a:cubicBezTo>
                      <a:pt x="2264" y="9605"/>
                      <a:pt x="2209" y="9514"/>
                      <a:pt x="2220" y="9407"/>
                    </a:cubicBezTo>
                    <a:cubicBezTo>
                      <a:pt x="2236" y="9271"/>
                      <a:pt x="2337" y="9192"/>
                      <a:pt x="2427" y="9235"/>
                    </a:cubicBezTo>
                    <a:cubicBezTo>
                      <a:pt x="2788" y="9406"/>
                      <a:pt x="3170" y="9735"/>
                      <a:pt x="3483" y="10120"/>
                    </a:cubicBezTo>
                    <a:cubicBezTo>
                      <a:pt x="3680" y="10363"/>
                      <a:pt x="3913" y="10720"/>
                      <a:pt x="4067" y="11162"/>
                    </a:cubicBezTo>
                    <a:cubicBezTo>
                      <a:pt x="4115" y="11291"/>
                      <a:pt x="4248" y="11306"/>
                      <a:pt x="4306" y="11184"/>
                    </a:cubicBezTo>
                    <a:cubicBezTo>
                      <a:pt x="5022" y="9614"/>
                      <a:pt x="4831" y="8186"/>
                      <a:pt x="4311" y="7486"/>
                    </a:cubicBezTo>
                    <a:cubicBezTo>
                      <a:pt x="4253" y="7408"/>
                      <a:pt x="4243" y="7273"/>
                      <a:pt x="4301" y="7194"/>
                    </a:cubicBezTo>
                    <a:cubicBezTo>
                      <a:pt x="4330" y="7148"/>
                      <a:pt x="4370" y="7123"/>
                      <a:pt x="4412" y="7120"/>
                    </a:cubicBezTo>
                    <a:close/>
                    <a:moveTo>
                      <a:pt x="2258" y="15717"/>
                    </a:moveTo>
                    <a:cubicBezTo>
                      <a:pt x="1971" y="17680"/>
                      <a:pt x="4031" y="19435"/>
                      <a:pt x="5702" y="18764"/>
                    </a:cubicBezTo>
                    <a:cubicBezTo>
                      <a:pt x="5612" y="19699"/>
                      <a:pt x="5001" y="21083"/>
                      <a:pt x="5001" y="21083"/>
                    </a:cubicBezTo>
                    <a:lnTo>
                      <a:pt x="6238" y="21427"/>
                    </a:lnTo>
                    <a:lnTo>
                      <a:pt x="8727" y="18063"/>
                    </a:lnTo>
                    <a:cubicBezTo>
                      <a:pt x="7390" y="17742"/>
                      <a:pt x="6699" y="17172"/>
                      <a:pt x="6333" y="16843"/>
                    </a:cubicBezTo>
                    <a:cubicBezTo>
                      <a:pt x="6163" y="16686"/>
                      <a:pt x="5962" y="16614"/>
                      <a:pt x="5761" y="16636"/>
                    </a:cubicBezTo>
                    <a:cubicBezTo>
                      <a:pt x="5442" y="16672"/>
                      <a:pt x="4954" y="16693"/>
                      <a:pt x="4381" y="16593"/>
                    </a:cubicBezTo>
                    <a:cubicBezTo>
                      <a:pt x="3786" y="16494"/>
                      <a:pt x="3027" y="16259"/>
                      <a:pt x="2258" y="1571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  <a:effectLst>
                <a:outerShdw blurRad="127000" dist="76200" dir="2700000" rotWithShape="0">
                  <a:srgbClr val="000000">
                    <a:alpha val="75000"/>
                  </a:srgbClr>
                </a:outerShdw>
              </a:effectLst>
            </p:spPr>
            <p:txBody>
              <a:bodyPr lIns="35719" tIns="35719" rIns="35719" bIns="35719" anchor="ctr"/>
              <a:lstStyle/>
              <a:p>
                <a:pPr algn="ctr" defTabSz="410751" hangingPunct="0"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547" kern="0">
                  <a:solidFill>
                    <a:srgbClr val="FFFFFF"/>
                  </a:solidFill>
                  <a:latin typeface="Gill Sans Nova Light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6" name="Circle">
                <a:extLst>
                  <a:ext uri="{FF2B5EF4-FFF2-40B4-BE49-F238E27FC236}">
                    <a16:creationId xmlns:a16="http://schemas.microsoft.com/office/drawing/2014/main" id="{601EAB55-805E-49DA-B874-4C03E0FF9C40}"/>
                  </a:ext>
                </a:extLst>
              </p:cNvPr>
              <p:cNvSpPr/>
              <p:nvPr/>
            </p:nvSpPr>
            <p:spPr>
              <a:xfrm>
                <a:off x="6804578" y="5356575"/>
                <a:ext cx="76483" cy="76483"/>
              </a:xfrm>
              <a:prstGeom prst="ellipse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5719" tIns="35719" rIns="35719" bIns="35719" anchor="ctr"/>
              <a:lstStyle/>
              <a:p>
                <a:pPr algn="ctr" defTabSz="410751" hangingPunct="0"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547" kern="0">
                  <a:solidFill>
                    <a:srgbClr val="FFFFFF"/>
                  </a:solidFill>
                  <a:latin typeface="Gill Sans Nova Light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7" name="Brain">
                <a:extLst>
                  <a:ext uri="{FF2B5EF4-FFF2-40B4-BE49-F238E27FC236}">
                    <a16:creationId xmlns:a16="http://schemas.microsoft.com/office/drawing/2014/main" id="{74BB1400-8795-40C4-91D9-82DE81287274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>
                <a:off x="7433593" y="4849650"/>
                <a:ext cx="476739" cy="3657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5" h="21427" extrusionOk="0">
                    <a:moveTo>
                      <a:pt x="7654" y="1"/>
                    </a:moveTo>
                    <a:cubicBezTo>
                      <a:pt x="6294" y="20"/>
                      <a:pt x="4753" y="903"/>
                      <a:pt x="4110" y="2532"/>
                    </a:cubicBezTo>
                    <a:cubicBezTo>
                      <a:pt x="4110" y="2532"/>
                      <a:pt x="4104" y="2532"/>
                      <a:pt x="4104" y="2532"/>
                    </a:cubicBezTo>
                    <a:cubicBezTo>
                      <a:pt x="3722" y="3624"/>
                      <a:pt x="3929" y="4445"/>
                      <a:pt x="3945" y="4495"/>
                    </a:cubicBezTo>
                    <a:cubicBezTo>
                      <a:pt x="3976" y="4602"/>
                      <a:pt x="3935" y="4724"/>
                      <a:pt x="3855" y="4767"/>
                    </a:cubicBezTo>
                    <a:cubicBezTo>
                      <a:pt x="3839" y="4774"/>
                      <a:pt x="3828" y="4781"/>
                      <a:pt x="3812" y="4781"/>
                    </a:cubicBezTo>
                    <a:cubicBezTo>
                      <a:pt x="3743" y="4788"/>
                      <a:pt x="3679" y="4730"/>
                      <a:pt x="3653" y="4644"/>
                    </a:cubicBezTo>
                    <a:cubicBezTo>
                      <a:pt x="3642" y="4595"/>
                      <a:pt x="3430" y="3790"/>
                      <a:pt x="3722" y="2691"/>
                    </a:cubicBezTo>
                    <a:cubicBezTo>
                      <a:pt x="3754" y="2562"/>
                      <a:pt x="3690" y="2425"/>
                      <a:pt x="3590" y="2425"/>
                    </a:cubicBezTo>
                    <a:cubicBezTo>
                      <a:pt x="1950" y="2425"/>
                      <a:pt x="273" y="5524"/>
                      <a:pt x="347" y="7372"/>
                    </a:cubicBezTo>
                    <a:cubicBezTo>
                      <a:pt x="353" y="7515"/>
                      <a:pt x="475" y="7579"/>
                      <a:pt x="555" y="7493"/>
                    </a:cubicBezTo>
                    <a:cubicBezTo>
                      <a:pt x="778" y="7236"/>
                      <a:pt x="1021" y="7029"/>
                      <a:pt x="1281" y="6886"/>
                    </a:cubicBezTo>
                    <a:cubicBezTo>
                      <a:pt x="1350" y="6850"/>
                      <a:pt x="1429" y="6879"/>
                      <a:pt x="1472" y="6964"/>
                    </a:cubicBezTo>
                    <a:cubicBezTo>
                      <a:pt x="1530" y="7078"/>
                      <a:pt x="1487" y="7236"/>
                      <a:pt x="1397" y="7279"/>
                    </a:cubicBezTo>
                    <a:cubicBezTo>
                      <a:pt x="1036" y="7471"/>
                      <a:pt x="750" y="7772"/>
                      <a:pt x="516" y="8129"/>
                    </a:cubicBezTo>
                    <a:cubicBezTo>
                      <a:pt x="-529" y="10034"/>
                      <a:pt x="140" y="12853"/>
                      <a:pt x="1392" y="14423"/>
                    </a:cubicBezTo>
                    <a:cubicBezTo>
                      <a:pt x="1610" y="14680"/>
                      <a:pt x="1833" y="14902"/>
                      <a:pt x="2056" y="15088"/>
                    </a:cubicBezTo>
                    <a:cubicBezTo>
                      <a:pt x="2156" y="15166"/>
                      <a:pt x="2358" y="15310"/>
                      <a:pt x="2352" y="15324"/>
                    </a:cubicBezTo>
                    <a:cubicBezTo>
                      <a:pt x="3759" y="16381"/>
                      <a:pt x="5347" y="16295"/>
                      <a:pt x="5973" y="16216"/>
                    </a:cubicBezTo>
                    <a:cubicBezTo>
                      <a:pt x="6105" y="16202"/>
                      <a:pt x="6238" y="16244"/>
                      <a:pt x="6344" y="16344"/>
                    </a:cubicBezTo>
                    <a:cubicBezTo>
                      <a:pt x="6567" y="16543"/>
                      <a:pt x="8073" y="17950"/>
                      <a:pt x="10605" y="17872"/>
                    </a:cubicBezTo>
                    <a:cubicBezTo>
                      <a:pt x="11231" y="17850"/>
                      <a:pt x="12001" y="17751"/>
                      <a:pt x="12824" y="17401"/>
                    </a:cubicBezTo>
                    <a:cubicBezTo>
                      <a:pt x="13912" y="16937"/>
                      <a:pt x="14755" y="15760"/>
                      <a:pt x="14686" y="14325"/>
                    </a:cubicBezTo>
                    <a:cubicBezTo>
                      <a:pt x="14506" y="12369"/>
                      <a:pt x="13817" y="11205"/>
                      <a:pt x="12469" y="10377"/>
                    </a:cubicBezTo>
                    <a:cubicBezTo>
                      <a:pt x="11806" y="9970"/>
                      <a:pt x="11046" y="9898"/>
                      <a:pt x="10467" y="9926"/>
                    </a:cubicBezTo>
                    <a:cubicBezTo>
                      <a:pt x="10122" y="9948"/>
                      <a:pt x="9815" y="9999"/>
                      <a:pt x="9550" y="10056"/>
                    </a:cubicBezTo>
                    <a:lnTo>
                      <a:pt x="9512" y="10069"/>
                    </a:lnTo>
                    <a:cubicBezTo>
                      <a:pt x="8599" y="10283"/>
                      <a:pt x="8137" y="10662"/>
                      <a:pt x="8132" y="10669"/>
                    </a:cubicBezTo>
                    <a:cubicBezTo>
                      <a:pt x="8111" y="10691"/>
                      <a:pt x="8085" y="10698"/>
                      <a:pt x="8064" y="10698"/>
                    </a:cubicBezTo>
                    <a:cubicBezTo>
                      <a:pt x="8006" y="10705"/>
                      <a:pt x="7952" y="10669"/>
                      <a:pt x="7920" y="10598"/>
                    </a:cubicBezTo>
                    <a:cubicBezTo>
                      <a:pt x="7872" y="10498"/>
                      <a:pt x="7899" y="10370"/>
                      <a:pt x="7968" y="10306"/>
                    </a:cubicBezTo>
                    <a:cubicBezTo>
                      <a:pt x="7989" y="10291"/>
                      <a:pt x="8266" y="10062"/>
                      <a:pt x="8807" y="9848"/>
                    </a:cubicBezTo>
                    <a:cubicBezTo>
                      <a:pt x="8903" y="9813"/>
                      <a:pt x="8918" y="9641"/>
                      <a:pt x="8839" y="9570"/>
                    </a:cubicBezTo>
                    <a:cubicBezTo>
                      <a:pt x="8313" y="9098"/>
                      <a:pt x="7617" y="8270"/>
                      <a:pt x="7416" y="7071"/>
                    </a:cubicBezTo>
                    <a:cubicBezTo>
                      <a:pt x="7394" y="6957"/>
                      <a:pt x="7448" y="6843"/>
                      <a:pt x="7533" y="6821"/>
                    </a:cubicBezTo>
                    <a:cubicBezTo>
                      <a:pt x="7618" y="6793"/>
                      <a:pt x="7698" y="6865"/>
                      <a:pt x="7719" y="6987"/>
                    </a:cubicBezTo>
                    <a:cubicBezTo>
                      <a:pt x="7942" y="8321"/>
                      <a:pt x="8912" y="9179"/>
                      <a:pt x="9358" y="9507"/>
                    </a:cubicBezTo>
                    <a:cubicBezTo>
                      <a:pt x="9469" y="9586"/>
                      <a:pt x="9597" y="9620"/>
                      <a:pt x="9719" y="9592"/>
                    </a:cubicBezTo>
                    <a:cubicBezTo>
                      <a:pt x="10234" y="9492"/>
                      <a:pt x="11518" y="9334"/>
                      <a:pt x="12595" y="9998"/>
                    </a:cubicBezTo>
                    <a:cubicBezTo>
                      <a:pt x="12998" y="10240"/>
                      <a:pt x="13345" y="10521"/>
                      <a:pt x="13636" y="10828"/>
                    </a:cubicBezTo>
                    <a:cubicBezTo>
                      <a:pt x="13743" y="10942"/>
                      <a:pt x="13897" y="10948"/>
                      <a:pt x="14008" y="10841"/>
                    </a:cubicBezTo>
                    <a:cubicBezTo>
                      <a:pt x="14640" y="10241"/>
                      <a:pt x="15270" y="10013"/>
                      <a:pt x="15902" y="10156"/>
                    </a:cubicBezTo>
                    <a:cubicBezTo>
                      <a:pt x="16756" y="10356"/>
                      <a:pt x="17361" y="11205"/>
                      <a:pt x="17584" y="11691"/>
                    </a:cubicBezTo>
                    <a:cubicBezTo>
                      <a:pt x="17626" y="11784"/>
                      <a:pt x="17616" y="11912"/>
                      <a:pt x="17552" y="11983"/>
                    </a:cubicBezTo>
                    <a:cubicBezTo>
                      <a:pt x="17526" y="12011"/>
                      <a:pt x="17499" y="12025"/>
                      <a:pt x="17468" y="12025"/>
                    </a:cubicBezTo>
                    <a:cubicBezTo>
                      <a:pt x="17414" y="12032"/>
                      <a:pt x="17357" y="11996"/>
                      <a:pt x="17325" y="11925"/>
                    </a:cubicBezTo>
                    <a:cubicBezTo>
                      <a:pt x="17144" y="11532"/>
                      <a:pt x="16602" y="10749"/>
                      <a:pt x="15849" y="10578"/>
                    </a:cubicBezTo>
                    <a:cubicBezTo>
                      <a:pt x="15313" y="10456"/>
                      <a:pt x="14766" y="10648"/>
                      <a:pt x="14214" y="11169"/>
                    </a:cubicBezTo>
                    <a:cubicBezTo>
                      <a:pt x="14123" y="11254"/>
                      <a:pt x="14108" y="11418"/>
                      <a:pt x="14177" y="11532"/>
                    </a:cubicBezTo>
                    <a:cubicBezTo>
                      <a:pt x="14389" y="11875"/>
                      <a:pt x="14565" y="12262"/>
                      <a:pt x="14698" y="12683"/>
                    </a:cubicBezTo>
                    <a:cubicBezTo>
                      <a:pt x="14847" y="13169"/>
                      <a:pt x="14952" y="13695"/>
                      <a:pt x="15005" y="14316"/>
                    </a:cubicBezTo>
                    <a:cubicBezTo>
                      <a:pt x="16369" y="14966"/>
                      <a:pt x="19967" y="14602"/>
                      <a:pt x="20652" y="11448"/>
                    </a:cubicBezTo>
                    <a:cubicBezTo>
                      <a:pt x="21071" y="9520"/>
                      <a:pt x="20280" y="7208"/>
                      <a:pt x="19086" y="6630"/>
                    </a:cubicBezTo>
                    <a:cubicBezTo>
                      <a:pt x="18943" y="6558"/>
                      <a:pt x="18795" y="6680"/>
                      <a:pt x="18758" y="6879"/>
                    </a:cubicBezTo>
                    <a:cubicBezTo>
                      <a:pt x="18652" y="7472"/>
                      <a:pt x="18444" y="7944"/>
                      <a:pt x="18242" y="8258"/>
                    </a:cubicBezTo>
                    <a:cubicBezTo>
                      <a:pt x="18189" y="8336"/>
                      <a:pt x="18189" y="8458"/>
                      <a:pt x="18242" y="8543"/>
                    </a:cubicBezTo>
                    <a:cubicBezTo>
                      <a:pt x="18338" y="8693"/>
                      <a:pt x="18481" y="8971"/>
                      <a:pt x="18635" y="9442"/>
                    </a:cubicBezTo>
                    <a:cubicBezTo>
                      <a:pt x="18667" y="9542"/>
                      <a:pt x="18640" y="9678"/>
                      <a:pt x="18565" y="9728"/>
                    </a:cubicBezTo>
                    <a:cubicBezTo>
                      <a:pt x="18544" y="9742"/>
                      <a:pt x="18529" y="9748"/>
                      <a:pt x="18507" y="9748"/>
                    </a:cubicBezTo>
                    <a:cubicBezTo>
                      <a:pt x="18438" y="9755"/>
                      <a:pt x="18375" y="9700"/>
                      <a:pt x="18348" y="9614"/>
                    </a:cubicBezTo>
                    <a:cubicBezTo>
                      <a:pt x="18348" y="9607"/>
                      <a:pt x="18226" y="9179"/>
                      <a:pt x="17977" y="8793"/>
                    </a:cubicBezTo>
                    <a:cubicBezTo>
                      <a:pt x="17653" y="8301"/>
                      <a:pt x="17271" y="8108"/>
                      <a:pt x="16836" y="8222"/>
                    </a:cubicBezTo>
                    <a:cubicBezTo>
                      <a:pt x="16740" y="8244"/>
                      <a:pt x="16650" y="8150"/>
                      <a:pt x="16650" y="8015"/>
                    </a:cubicBezTo>
                    <a:cubicBezTo>
                      <a:pt x="16650" y="7908"/>
                      <a:pt x="16708" y="7822"/>
                      <a:pt x="16783" y="7807"/>
                    </a:cubicBezTo>
                    <a:cubicBezTo>
                      <a:pt x="17244" y="7686"/>
                      <a:pt x="17610" y="7886"/>
                      <a:pt x="17791" y="8022"/>
                    </a:cubicBezTo>
                    <a:cubicBezTo>
                      <a:pt x="17871" y="8079"/>
                      <a:pt x="17971" y="8057"/>
                      <a:pt x="18030" y="7957"/>
                    </a:cubicBezTo>
                    <a:cubicBezTo>
                      <a:pt x="18444" y="7300"/>
                      <a:pt x="18980" y="5845"/>
                      <a:pt x="18215" y="4332"/>
                    </a:cubicBezTo>
                    <a:cubicBezTo>
                      <a:pt x="17738" y="3390"/>
                      <a:pt x="16750" y="2824"/>
                      <a:pt x="15965" y="2789"/>
                    </a:cubicBezTo>
                    <a:cubicBezTo>
                      <a:pt x="15901" y="2789"/>
                      <a:pt x="15843" y="2790"/>
                      <a:pt x="15779" y="2798"/>
                    </a:cubicBezTo>
                    <a:cubicBezTo>
                      <a:pt x="15647" y="2812"/>
                      <a:pt x="15403" y="2824"/>
                      <a:pt x="15074" y="2931"/>
                    </a:cubicBezTo>
                    <a:cubicBezTo>
                      <a:pt x="14560" y="3096"/>
                      <a:pt x="14279" y="3382"/>
                      <a:pt x="14273" y="3382"/>
                    </a:cubicBezTo>
                    <a:cubicBezTo>
                      <a:pt x="14204" y="3453"/>
                      <a:pt x="14107" y="3433"/>
                      <a:pt x="14054" y="3333"/>
                    </a:cubicBezTo>
                    <a:cubicBezTo>
                      <a:pt x="14007" y="3240"/>
                      <a:pt x="14019" y="3103"/>
                      <a:pt x="14088" y="3039"/>
                    </a:cubicBezTo>
                    <a:cubicBezTo>
                      <a:pt x="14114" y="3010"/>
                      <a:pt x="14470" y="2669"/>
                      <a:pt x="15096" y="2483"/>
                    </a:cubicBezTo>
                    <a:cubicBezTo>
                      <a:pt x="15186" y="2455"/>
                      <a:pt x="15227" y="2304"/>
                      <a:pt x="15169" y="2204"/>
                    </a:cubicBezTo>
                    <a:cubicBezTo>
                      <a:pt x="14341" y="648"/>
                      <a:pt x="11471" y="-173"/>
                      <a:pt x="10170" y="641"/>
                    </a:cubicBezTo>
                    <a:cubicBezTo>
                      <a:pt x="10048" y="719"/>
                      <a:pt x="9996" y="919"/>
                      <a:pt x="10059" y="1076"/>
                    </a:cubicBezTo>
                    <a:cubicBezTo>
                      <a:pt x="10203" y="1461"/>
                      <a:pt x="10265" y="1904"/>
                      <a:pt x="10233" y="2325"/>
                    </a:cubicBezTo>
                    <a:cubicBezTo>
                      <a:pt x="10228" y="2432"/>
                      <a:pt x="10165" y="2512"/>
                      <a:pt x="10091" y="2519"/>
                    </a:cubicBezTo>
                    <a:cubicBezTo>
                      <a:pt x="10080" y="2519"/>
                      <a:pt x="10075" y="2519"/>
                      <a:pt x="10064" y="2519"/>
                    </a:cubicBezTo>
                    <a:cubicBezTo>
                      <a:pt x="9979" y="2505"/>
                      <a:pt x="9916" y="2404"/>
                      <a:pt x="9927" y="2282"/>
                    </a:cubicBezTo>
                    <a:cubicBezTo>
                      <a:pt x="9937" y="2140"/>
                      <a:pt x="10011" y="1106"/>
                      <a:pt x="9295" y="520"/>
                    </a:cubicBezTo>
                    <a:cubicBezTo>
                      <a:pt x="8854" y="161"/>
                      <a:pt x="8273" y="-8"/>
                      <a:pt x="7654" y="1"/>
                    </a:cubicBezTo>
                    <a:close/>
                    <a:moveTo>
                      <a:pt x="6930" y="3139"/>
                    </a:moveTo>
                    <a:cubicBezTo>
                      <a:pt x="7435" y="3144"/>
                      <a:pt x="7913" y="3351"/>
                      <a:pt x="8361" y="3761"/>
                    </a:cubicBezTo>
                    <a:cubicBezTo>
                      <a:pt x="8886" y="4239"/>
                      <a:pt x="9242" y="4895"/>
                      <a:pt x="9449" y="5352"/>
                    </a:cubicBezTo>
                    <a:cubicBezTo>
                      <a:pt x="9491" y="5444"/>
                      <a:pt x="9582" y="5480"/>
                      <a:pt x="9656" y="5430"/>
                    </a:cubicBezTo>
                    <a:cubicBezTo>
                      <a:pt x="10925" y="4509"/>
                      <a:pt x="12288" y="4695"/>
                      <a:pt x="13403" y="5952"/>
                    </a:cubicBezTo>
                    <a:cubicBezTo>
                      <a:pt x="13456" y="6009"/>
                      <a:pt x="13535" y="6015"/>
                      <a:pt x="13593" y="5958"/>
                    </a:cubicBezTo>
                    <a:cubicBezTo>
                      <a:pt x="13795" y="5758"/>
                      <a:pt x="14331" y="5353"/>
                      <a:pt x="15154" y="5617"/>
                    </a:cubicBezTo>
                    <a:cubicBezTo>
                      <a:pt x="15239" y="5631"/>
                      <a:pt x="15291" y="5745"/>
                      <a:pt x="15270" y="5867"/>
                    </a:cubicBezTo>
                    <a:cubicBezTo>
                      <a:pt x="15249" y="5981"/>
                      <a:pt x="15164" y="6045"/>
                      <a:pt x="15079" y="6016"/>
                    </a:cubicBezTo>
                    <a:cubicBezTo>
                      <a:pt x="14527" y="5866"/>
                      <a:pt x="14076" y="5967"/>
                      <a:pt x="13736" y="6331"/>
                    </a:cubicBezTo>
                    <a:cubicBezTo>
                      <a:pt x="13418" y="6673"/>
                      <a:pt x="13217" y="7243"/>
                      <a:pt x="13195" y="7856"/>
                    </a:cubicBezTo>
                    <a:cubicBezTo>
                      <a:pt x="13190" y="7964"/>
                      <a:pt x="13132" y="8050"/>
                      <a:pt x="13053" y="8057"/>
                    </a:cubicBezTo>
                    <a:cubicBezTo>
                      <a:pt x="13026" y="8057"/>
                      <a:pt x="13000" y="8057"/>
                      <a:pt x="12973" y="8028"/>
                    </a:cubicBezTo>
                    <a:cubicBezTo>
                      <a:pt x="12915" y="7985"/>
                      <a:pt x="12882" y="7900"/>
                      <a:pt x="12887" y="7814"/>
                    </a:cubicBezTo>
                    <a:cubicBezTo>
                      <a:pt x="12903" y="7336"/>
                      <a:pt x="13015" y="6880"/>
                      <a:pt x="13195" y="6509"/>
                    </a:cubicBezTo>
                    <a:cubicBezTo>
                      <a:pt x="13243" y="6416"/>
                      <a:pt x="13228" y="6295"/>
                      <a:pt x="13164" y="6224"/>
                    </a:cubicBezTo>
                    <a:cubicBezTo>
                      <a:pt x="11630" y="4532"/>
                      <a:pt x="10133" y="5487"/>
                      <a:pt x="9543" y="5994"/>
                    </a:cubicBezTo>
                    <a:cubicBezTo>
                      <a:pt x="9464" y="6058"/>
                      <a:pt x="9364" y="6023"/>
                      <a:pt x="9321" y="5909"/>
                    </a:cubicBezTo>
                    <a:cubicBezTo>
                      <a:pt x="9194" y="5559"/>
                      <a:pt x="8827" y="4688"/>
                      <a:pt x="8185" y="4102"/>
                    </a:cubicBezTo>
                    <a:cubicBezTo>
                      <a:pt x="7548" y="3524"/>
                      <a:pt x="6843" y="3403"/>
                      <a:pt x="6084" y="3746"/>
                    </a:cubicBezTo>
                    <a:cubicBezTo>
                      <a:pt x="5999" y="3781"/>
                      <a:pt x="5909" y="3717"/>
                      <a:pt x="5888" y="3603"/>
                    </a:cubicBezTo>
                    <a:cubicBezTo>
                      <a:pt x="5867" y="3496"/>
                      <a:pt x="5915" y="3375"/>
                      <a:pt x="5994" y="3346"/>
                    </a:cubicBezTo>
                    <a:cubicBezTo>
                      <a:pt x="6315" y="3204"/>
                      <a:pt x="6627" y="3136"/>
                      <a:pt x="6930" y="3139"/>
                    </a:cubicBezTo>
                    <a:close/>
                    <a:moveTo>
                      <a:pt x="4412" y="7120"/>
                    </a:moveTo>
                    <a:cubicBezTo>
                      <a:pt x="4454" y="7118"/>
                      <a:pt x="4496" y="7136"/>
                      <a:pt x="4528" y="7178"/>
                    </a:cubicBezTo>
                    <a:cubicBezTo>
                      <a:pt x="5112" y="7964"/>
                      <a:pt x="5357" y="9491"/>
                      <a:pt x="4678" y="11169"/>
                    </a:cubicBezTo>
                    <a:cubicBezTo>
                      <a:pt x="4630" y="11290"/>
                      <a:pt x="4688" y="11440"/>
                      <a:pt x="4789" y="11448"/>
                    </a:cubicBezTo>
                    <a:cubicBezTo>
                      <a:pt x="5622" y="11512"/>
                      <a:pt x="7236" y="11876"/>
                      <a:pt x="8250" y="13725"/>
                    </a:cubicBezTo>
                    <a:cubicBezTo>
                      <a:pt x="8287" y="13789"/>
                      <a:pt x="8351" y="13816"/>
                      <a:pt x="8409" y="13781"/>
                    </a:cubicBezTo>
                    <a:cubicBezTo>
                      <a:pt x="9009" y="13474"/>
                      <a:pt x="9645" y="13354"/>
                      <a:pt x="10245" y="13439"/>
                    </a:cubicBezTo>
                    <a:cubicBezTo>
                      <a:pt x="10314" y="13447"/>
                      <a:pt x="10373" y="13374"/>
                      <a:pt x="10373" y="13281"/>
                    </a:cubicBezTo>
                    <a:cubicBezTo>
                      <a:pt x="10373" y="12831"/>
                      <a:pt x="10547" y="12183"/>
                      <a:pt x="11237" y="11833"/>
                    </a:cubicBezTo>
                    <a:cubicBezTo>
                      <a:pt x="11322" y="11791"/>
                      <a:pt x="11413" y="11855"/>
                      <a:pt x="11439" y="11970"/>
                    </a:cubicBezTo>
                    <a:cubicBezTo>
                      <a:pt x="11466" y="12077"/>
                      <a:pt x="11417" y="12190"/>
                      <a:pt x="11338" y="12233"/>
                    </a:cubicBezTo>
                    <a:cubicBezTo>
                      <a:pt x="10547" y="12640"/>
                      <a:pt x="10691" y="13418"/>
                      <a:pt x="10696" y="13446"/>
                    </a:cubicBezTo>
                    <a:cubicBezTo>
                      <a:pt x="10707" y="13510"/>
                      <a:pt x="10743" y="13552"/>
                      <a:pt x="10786" y="13567"/>
                    </a:cubicBezTo>
                    <a:cubicBezTo>
                      <a:pt x="11391" y="13788"/>
                      <a:pt x="11889" y="14216"/>
                      <a:pt x="12170" y="14780"/>
                    </a:cubicBezTo>
                    <a:cubicBezTo>
                      <a:pt x="12218" y="14873"/>
                      <a:pt x="12208" y="15010"/>
                      <a:pt x="12144" y="15074"/>
                    </a:cubicBezTo>
                    <a:cubicBezTo>
                      <a:pt x="12117" y="15103"/>
                      <a:pt x="12091" y="15117"/>
                      <a:pt x="12059" y="15117"/>
                    </a:cubicBezTo>
                    <a:cubicBezTo>
                      <a:pt x="12006" y="15124"/>
                      <a:pt x="11954" y="15087"/>
                      <a:pt x="11917" y="15023"/>
                    </a:cubicBezTo>
                    <a:cubicBezTo>
                      <a:pt x="11386" y="13945"/>
                      <a:pt x="9852" y="13361"/>
                      <a:pt x="8308" y="14289"/>
                    </a:cubicBezTo>
                    <a:cubicBezTo>
                      <a:pt x="8239" y="14332"/>
                      <a:pt x="8160" y="14295"/>
                      <a:pt x="8117" y="14209"/>
                    </a:cubicBezTo>
                    <a:cubicBezTo>
                      <a:pt x="6870" y="11625"/>
                      <a:pt x="4296" y="11862"/>
                      <a:pt x="4270" y="11862"/>
                    </a:cubicBezTo>
                    <a:lnTo>
                      <a:pt x="3961" y="11847"/>
                    </a:lnTo>
                    <a:cubicBezTo>
                      <a:pt x="3924" y="11818"/>
                      <a:pt x="3892" y="11768"/>
                      <a:pt x="3881" y="11711"/>
                    </a:cubicBezTo>
                    <a:cubicBezTo>
                      <a:pt x="3759" y="11011"/>
                      <a:pt x="3176" y="10055"/>
                      <a:pt x="2332" y="9641"/>
                    </a:cubicBezTo>
                    <a:cubicBezTo>
                      <a:pt x="2264" y="9605"/>
                      <a:pt x="2209" y="9514"/>
                      <a:pt x="2220" y="9407"/>
                    </a:cubicBezTo>
                    <a:cubicBezTo>
                      <a:pt x="2236" y="9271"/>
                      <a:pt x="2337" y="9192"/>
                      <a:pt x="2427" y="9235"/>
                    </a:cubicBezTo>
                    <a:cubicBezTo>
                      <a:pt x="2788" y="9406"/>
                      <a:pt x="3170" y="9735"/>
                      <a:pt x="3483" y="10120"/>
                    </a:cubicBezTo>
                    <a:cubicBezTo>
                      <a:pt x="3680" y="10363"/>
                      <a:pt x="3913" y="10720"/>
                      <a:pt x="4067" y="11162"/>
                    </a:cubicBezTo>
                    <a:cubicBezTo>
                      <a:pt x="4115" y="11291"/>
                      <a:pt x="4248" y="11306"/>
                      <a:pt x="4306" y="11184"/>
                    </a:cubicBezTo>
                    <a:cubicBezTo>
                      <a:pt x="5022" y="9614"/>
                      <a:pt x="4831" y="8186"/>
                      <a:pt x="4311" y="7486"/>
                    </a:cubicBezTo>
                    <a:cubicBezTo>
                      <a:pt x="4253" y="7408"/>
                      <a:pt x="4243" y="7273"/>
                      <a:pt x="4301" y="7194"/>
                    </a:cubicBezTo>
                    <a:cubicBezTo>
                      <a:pt x="4330" y="7148"/>
                      <a:pt x="4370" y="7123"/>
                      <a:pt x="4412" y="7120"/>
                    </a:cubicBezTo>
                    <a:close/>
                    <a:moveTo>
                      <a:pt x="2258" y="15717"/>
                    </a:moveTo>
                    <a:cubicBezTo>
                      <a:pt x="1971" y="17680"/>
                      <a:pt x="4031" y="19435"/>
                      <a:pt x="5702" y="18764"/>
                    </a:cubicBezTo>
                    <a:cubicBezTo>
                      <a:pt x="5612" y="19699"/>
                      <a:pt x="5001" y="21083"/>
                      <a:pt x="5001" y="21083"/>
                    </a:cubicBezTo>
                    <a:lnTo>
                      <a:pt x="6238" y="21427"/>
                    </a:lnTo>
                    <a:lnTo>
                      <a:pt x="8727" y="18063"/>
                    </a:lnTo>
                    <a:cubicBezTo>
                      <a:pt x="7390" y="17742"/>
                      <a:pt x="6699" y="17172"/>
                      <a:pt x="6333" y="16843"/>
                    </a:cubicBezTo>
                    <a:cubicBezTo>
                      <a:pt x="6163" y="16686"/>
                      <a:pt x="5962" y="16614"/>
                      <a:pt x="5761" y="16636"/>
                    </a:cubicBezTo>
                    <a:cubicBezTo>
                      <a:pt x="5442" y="16672"/>
                      <a:pt x="4954" y="16693"/>
                      <a:pt x="4381" y="16593"/>
                    </a:cubicBezTo>
                    <a:cubicBezTo>
                      <a:pt x="3786" y="16494"/>
                      <a:pt x="3027" y="16259"/>
                      <a:pt x="2258" y="1571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  <a:effectLst>
                <a:outerShdw blurRad="127000" dist="76200" dir="2700000" rotWithShape="0">
                  <a:srgbClr val="000000">
                    <a:alpha val="75000"/>
                  </a:srgbClr>
                </a:outerShdw>
              </a:effectLst>
            </p:spPr>
            <p:txBody>
              <a:bodyPr lIns="35719" tIns="35719" rIns="35719" bIns="35719" anchor="ctr"/>
              <a:lstStyle/>
              <a:p>
                <a:pPr algn="ctr" defTabSz="410751" hangingPunct="0"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547" kern="0">
                  <a:solidFill>
                    <a:srgbClr val="FFFFFF"/>
                  </a:solidFill>
                  <a:latin typeface="Gill Sans Nova Light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8" name="Circle">
                <a:extLst>
                  <a:ext uri="{FF2B5EF4-FFF2-40B4-BE49-F238E27FC236}">
                    <a16:creationId xmlns:a16="http://schemas.microsoft.com/office/drawing/2014/main" id="{033EE572-1150-4980-8BF1-9D2023E42641}"/>
                  </a:ext>
                </a:extLst>
              </p:cNvPr>
              <p:cNvSpPr/>
              <p:nvPr/>
            </p:nvSpPr>
            <p:spPr>
              <a:xfrm>
                <a:off x="7694198" y="5288143"/>
                <a:ext cx="76483" cy="76483"/>
              </a:xfrm>
              <a:prstGeom prst="ellipse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5719" tIns="35719" rIns="35719" bIns="35719" anchor="ctr"/>
              <a:lstStyle/>
              <a:p>
                <a:pPr algn="ctr" defTabSz="410751" hangingPunct="0"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547" kern="0">
                  <a:solidFill>
                    <a:srgbClr val="FFFFFF"/>
                  </a:solidFill>
                  <a:latin typeface="Gill Sans Nova Light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cxnSp>
            <p:nvCxnSpPr>
              <p:cNvPr id="99" name="Connection Line">
                <a:extLst>
                  <a:ext uri="{FF2B5EF4-FFF2-40B4-BE49-F238E27FC236}">
                    <a16:creationId xmlns:a16="http://schemas.microsoft.com/office/drawing/2014/main" id="{8C951539-61EC-4419-A411-64FFA4863E10}"/>
                  </a:ext>
                </a:extLst>
              </p:cNvPr>
              <p:cNvCxnSpPr>
                <a:cxnSpLocks/>
                <a:stCxn id="89" idx="0"/>
                <a:endCxn id="103" idx="0"/>
              </p:cNvCxnSpPr>
              <p:nvPr/>
            </p:nvCxnSpPr>
            <p:spPr>
              <a:xfrm flipV="1">
                <a:off x="5904896" y="4372065"/>
                <a:ext cx="937924" cy="350212"/>
              </a:xfrm>
              <a:prstGeom prst="straightConnector1">
                <a:avLst/>
              </a:prstGeom>
              <a:ln w="25400">
                <a:solidFill>
                  <a:schemeClr val="accent1"/>
                </a:solidFill>
                <a:prstDash val="sysDot"/>
                <a:miter lim="400000"/>
              </a:ln>
            </p:spPr>
          </p:cxnSp>
          <p:cxnSp>
            <p:nvCxnSpPr>
              <p:cNvPr id="100" name="Connection Line">
                <a:extLst>
                  <a:ext uri="{FF2B5EF4-FFF2-40B4-BE49-F238E27FC236}">
                    <a16:creationId xmlns:a16="http://schemas.microsoft.com/office/drawing/2014/main" id="{EABBDB41-5489-4D4F-8737-D94A17FB3C8E}"/>
                  </a:ext>
                </a:extLst>
              </p:cNvPr>
              <p:cNvCxnSpPr>
                <a:cxnSpLocks/>
                <a:stCxn id="103" idx="0"/>
                <a:endCxn id="92" idx="0"/>
              </p:cNvCxnSpPr>
              <p:nvPr/>
            </p:nvCxnSpPr>
            <p:spPr>
              <a:xfrm flipV="1">
                <a:off x="6842820" y="4150667"/>
                <a:ext cx="893645" cy="221398"/>
              </a:xfrm>
              <a:prstGeom prst="straightConnector1">
                <a:avLst/>
              </a:prstGeom>
              <a:ln w="25400">
                <a:solidFill>
                  <a:schemeClr val="accent5">
                    <a:hueOff val="-152896"/>
                    <a:lumOff val="12368"/>
                  </a:schemeClr>
                </a:solidFill>
                <a:prstDash val="sysDot"/>
                <a:miter lim="400000"/>
              </a:ln>
            </p:spPr>
          </p:cxnSp>
          <p:cxnSp>
            <p:nvCxnSpPr>
              <p:cNvPr id="101" name="Connection Line">
                <a:extLst>
                  <a:ext uri="{FF2B5EF4-FFF2-40B4-BE49-F238E27FC236}">
                    <a16:creationId xmlns:a16="http://schemas.microsoft.com/office/drawing/2014/main" id="{EB682C97-1D44-4AAB-AAF9-1F8C60BED55B}"/>
                  </a:ext>
                </a:extLst>
              </p:cNvPr>
              <p:cNvCxnSpPr>
                <a:cxnSpLocks/>
                <a:stCxn id="94" idx="0"/>
                <a:endCxn id="96" idx="0"/>
              </p:cNvCxnSpPr>
              <p:nvPr/>
            </p:nvCxnSpPr>
            <p:spPr>
              <a:xfrm flipV="1">
                <a:off x="5904896" y="5394817"/>
                <a:ext cx="937924" cy="64407"/>
              </a:xfrm>
              <a:prstGeom prst="straightConnector1">
                <a:avLst/>
              </a:prstGeom>
              <a:ln w="25400">
                <a:solidFill>
                  <a:schemeClr val="accent1"/>
                </a:solidFill>
                <a:prstDash val="sysDot"/>
                <a:miter lim="400000"/>
              </a:ln>
            </p:spPr>
          </p:cxnSp>
          <p:cxnSp>
            <p:nvCxnSpPr>
              <p:cNvPr id="102" name="Connection Line">
                <a:extLst>
                  <a:ext uri="{FF2B5EF4-FFF2-40B4-BE49-F238E27FC236}">
                    <a16:creationId xmlns:a16="http://schemas.microsoft.com/office/drawing/2014/main" id="{BB11EB6C-FA9A-4F49-82BB-CFA0F7354006}"/>
                  </a:ext>
                </a:extLst>
              </p:cNvPr>
              <p:cNvCxnSpPr>
                <a:cxnSpLocks/>
                <a:stCxn id="96" idx="0"/>
                <a:endCxn id="98" idx="0"/>
              </p:cNvCxnSpPr>
              <p:nvPr/>
            </p:nvCxnSpPr>
            <p:spPr>
              <a:xfrm flipV="1">
                <a:off x="6842820" y="5326384"/>
                <a:ext cx="889619" cy="68432"/>
              </a:xfrm>
              <a:prstGeom prst="straightConnector1">
                <a:avLst/>
              </a:prstGeom>
              <a:ln w="25400">
                <a:solidFill>
                  <a:schemeClr val="accent1"/>
                </a:solidFill>
                <a:prstDash val="sysDot"/>
                <a:miter lim="400000"/>
              </a:ln>
            </p:spPr>
          </p:cxnSp>
          <p:sp>
            <p:nvSpPr>
              <p:cNvPr id="103" name="Circle">
                <a:extLst>
                  <a:ext uri="{FF2B5EF4-FFF2-40B4-BE49-F238E27FC236}">
                    <a16:creationId xmlns:a16="http://schemas.microsoft.com/office/drawing/2014/main" id="{F163DCBC-2221-470A-8762-31D61B215E47}"/>
                  </a:ext>
                </a:extLst>
              </p:cNvPr>
              <p:cNvSpPr/>
              <p:nvPr/>
            </p:nvSpPr>
            <p:spPr>
              <a:xfrm>
                <a:off x="6804578" y="4333824"/>
                <a:ext cx="76483" cy="76483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Off val="16847"/>
                    </a:schemeClr>
                  </a:gs>
                  <a:gs pos="100000">
                    <a:schemeClr val="accent5">
                      <a:hueOff val="-152896"/>
                      <a:lumOff val="12368"/>
                    </a:schemeClr>
                  </a:gs>
                </a:gsLst>
              </a:gradFill>
              <a:ln w="12700">
                <a:miter lim="400000"/>
              </a:ln>
            </p:spPr>
            <p:txBody>
              <a:bodyPr lIns="35719" tIns="35719" rIns="35719" bIns="35719" anchor="ctr"/>
              <a:lstStyle/>
              <a:p>
                <a:pPr algn="ctr" defTabSz="410751" hangingPunct="0"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547" kern="0">
                  <a:solidFill>
                    <a:srgbClr val="FFFFFF"/>
                  </a:solidFill>
                  <a:latin typeface="Gill Sans Nova Light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427AAA9-6C30-2941-A694-5D6AE94BF2B1}"/>
              </a:ext>
            </a:extLst>
          </p:cNvPr>
          <p:cNvGrpSpPr/>
          <p:nvPr/>
        </p:nvGrpSpPr>
        <p:grpSpPr>
          <a:xfrm>
            <a:off x="2800232" y="62507"/>
            <a:ext cx="2755909" cy="3303983"/>
            <a:chOff x="2800232" y="62507"/>
            <a:chExt cx="2755909" cy="330398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9CABF0A-8453-4A4F-B73A-69FCACCABC76}"/>
                </a:ext>
              </a:extLst>
            </p:cNvPr>
            <p:cNvGrpSpPr/>
            <p:nvPr/>
          </p:nvGrpSpPr>
          <p:grpSpPr>
            <a:xfrm>
              <a:off x="2800232" y="62507"/>
              <a:ext cx="2755909" cy="3303983"/>
              <a:chOff x="3982556" y="88899"/>
              <a:chExt cx="3919516" cy="4698998"/>
            </a:xfrm>
          </p:grpSpPr>
          <p:sp>
            <p:nvSpPr>
              <p:cNvPr id="107" name="Line">
                <a:extLst>
                  <a:ext uri="{FF2B5EF4-FFF2-40B4-BE49-F238E27FC236}">
                    <a16:creationId xmlns:a16="http://schemas.microsoft.com/office/drawing/2014/main" id="{13A4D404-4E51-40BB-8EC4-AB9615241BE3}"/>
                  </a:ext>
                </a:extLst>
              </p:cNvPr>
              <p:cNvSpPr/>
              <p:nvPr/>
            </p:nvSpPr>
            <p:spPr>
              <a:xfrm flipV="1">
                <a:off x="6416595" y="4489505"/>
                <a:ext cx="11207" cy="298392"/>
              </a:xfrm>
              <a:prstGeom prst="line">
                <a:avLst/>
              </a:prstGeom>
              <a:ln w="50800">
                <a:solidFill>
                  <a:schemeClr val="accent6"/>
                </a:solidFill>
                <a:prstDash val="sysDot"/>
                <a:miter lim="400000"/>
                <a:tailEnd type="oval"/>
              </a:ln>
            </p:spPr>
            <p:txBody>
              <a:bodyPr lIns="35719" tIns="35719" rIns="35719" bIns="35719" anchor="ctr"/>
              <a:lstStyle/>
              <a:p>
                <a:pPr algn="ctr" defTabSz="410751" hangingPunct="0"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547" kern="0" dirty="0">
                  <a:solidFill>
                    <a:srgbClr val="FFFFFF"/>
                  </a:solidFill>
                  <a:latin typeface="Gill Sans Nova Light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5" name="Rectangle">
                <a:extLst>
                  <a:ext uri="{FF2B5EF4-FFF2-40B4-BE49-F238E27FC236}">
                    <a16:creationId xmlns:a16="http://schemas.microsoft.com/office/drawing/2014/main" id="{19C6C69E-B451-4038-A433-9B1AE51979DC}"/>
                  </a:ext>
                </a:extLst>
              </p:cNvPr>
              <p:cNvSpPr/>
              <p:nvPr/>
            </p:nvSpPr>
            <p:spPr>
              <a:xfrm>
                <a:off x="4337000" y="88899"/>
                <a:ext cx="3565072" cy="3550529"/>
              </a:xfrm>
              <a:prstGeom prst="roundRect">
                <a:avLst>
                  <a:gd name="adj" fmla="val 0"/>
                </a:avLst>
              </a:prstGeom>
              <a:solidFill>
                <a:srgbClr val="F7FCF3"/>
              </a:solidFill>
              <a:ln w="12700" cap="flat">
                <a:noFill/>
                <a:miter lim="400000"/>
              </a:ln>
              <a:effectLst>
                <a:outerShdw blurRad="127000" dist="76200" dir="2700000" rotWithShape="0">
                  <a:srgbClr val="000000">
                    <a:alpha val="75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algn="ctr" defTabSz="410751" hangingPunct="0"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547" kern="0">
                  <a:solidFill>
                    <a:srgbClr val="FFFFFF"/>
                  </a:solidFill>
                  <a:latin typeface="Gill Sans Nova Light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6" name="PRECLINICAL ALZHEIMER'S DISEASE">
                <a:extLst>
                  <a:ext uri="{FF2B5EF4-FFF2-40B4-BE49-F238E27FC236}">
                    <a16:creationId xmlns:a16="http://schemas.microsoft.com/office/drawing/2014/main" id="{A8036015-CBC5-4C3B-844E-7D3B56427D4A}"/>
                  </a:ext>
                </a:extLst>
              </p:cNvPr>
              <p:cNvSpPr txBox="1"/>
              <p:nvPr/>
            </p:nvSpPr>
            <p:spPr>
              <a:xfrm>
                <a:off x="3982556" y="3666041"/>
                <a:ext cx="3855707" cy="74915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5719" tIns="35719" rIns="35719" bIns="35719" anchor="ctr">
                <a:spAutoFit/>
              </a:bodyPr>
              <a:lstStyle>
                <a:lvl1pPr>
                  <a:defRPr sz="2100" b="0">
                    <a:latin typeface="Gill Sans Light"/>
                    <a:ea typeface="Gill Sans Light"/>
                    <a:cs typeface="Gill Sans Light"/>
                    <a:sym typeface="Gill Sans Light"/>
                  </a:defRPr>
                </a:lvl1pPr>
              </a:lstStyle>
              <a:p>
                <a:pPr algn="ctr" defTabSz="410751" hangingPunct="0"/>
                <a:r>
                  <a:rPr lang="en-US" sz="1477" kern="0" dirty="0">
                    <a:gradFill>
                      <a:gsLst>
                        <a:gs pos="0">
                          <a:srgbClr val="000000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</a:rPr>
                  <a:t>Can we automatically</a:t>
                </a:r>
                <a:r>
                  <a:rPr lang="en-US" sz="1477" b="1" kern="0" dirty="0">
                    <a:gradFill>
                      <a:gsLst>
                        <a:gs pos="0">
                          <a:srgbClr val="000000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</a:rPr>
                  <a:t> </a:t>
                </a:r>
                <a:r>
                  <a:rPr lang="en-US" sz="1480" b="1" dirty="0">
                    <a:solidFill>
                      <a:srgbClr val="0052A4"/>
                    </a:solidFill>
                    <a:latin typeface="Gill Sans Nova Light"/>
                    <a:ea typeface="Helvetica Neue Medium"/>
                    <a:cs typeface="Helvetica Neue Medium"/>
                  </a:rPr>
                  <a:t>segment</a:t>
                </a:r>
                <a:r>
                  <a:rPr lang="en-US" sz="1477" b="1" kern="0" dirty="0">
                    <a:gradFill>
                      <a:gsLst>
                        <a:gs pos="0">
                          <a:srgbClr val="000000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</a:rPr>
                  <a:t> </a:t>
                </a:r>
                <a:r>
                  <a:rPr lang="en-US" sz="1477" kern="0" dirty="0">
                    <a:gradFill>
                      <a:gsLst>
                        <a:gs pos="0">
                          <a:srgbClr val="000000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</a:rPr>
                  <a:t>diseased region in a brain?</a:t>
                </a:r>
                <a:endParaRPr sz="1477" kern="0" dirty="0">
                  <a:gradFill>
                    <a:gsLst>
                      <a:gs pos="0">
                        <a:srgbClr val="000000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</a:endParaRPr>
              </a:p>
            </p:txBody>
          </p:sp>
        </p:grpSp>
        <p:pic>
          <p:nvPicPr>
            <p:cNvPr id="15" name="Picture 14" descr="A picture containing shirt, flower&#10;&#10;Description automatically generated">
              <a:extLst>
                <a:ext uri="{FF2B5EF4-FFF2-40B4-BE49-F238E27FC236}">
                  <a16:creationId xmlns:a16="http://schemas.microsoft.com/office/drawing/2014/main" id="{B92083A4-2C27-114D-9D2D-47E4CF703D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01" t="24040" r="32866" b="22280"/>
            <a:stretch/>
          </p:blipFill>
          <p:spPr>
            <a:xfrm>
              <a:off x="3286086" y="83362"/>
              <a:ext cx="2074642" cy="24542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996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0B592-E0C8-A64F-827D-18254F27D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Setup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93855C-2B28-BF4E-A47E-13C9662599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3461" y="965024"/>
                <a:ext cx="8640145" cy="5284009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Typical machine learning: </a:t>
                </a:r>
                <a:r>
                  <a:rPr lang="en-US" sz="2000" b="1" dirty="0">
                    <a:solidFill>
                      <a:srgbClr val="76D6FF"/>
                    </a:solidFill>
                  </a:rPr>
                  <a:t>Train on training set </a:t>
                </a:r>
                <a:r>
                  <a:rPr lang="en-US" sz="2000" dirty="0"/>
                  <a:t>and </a:t>
                </a:r>
                <a:r>
                  <a:rPr lang="en-US" sz="2000" b="1" dirty="0">
                    <a:solidFill>
                      <a:srgbClr val="FF8AD8"/>
                    </a:solidFill>
                  </a:rPr>
                  <a:t>test on test set</a:t>
                </a:r>
                <a:r>
                  <a:rPr lang="en-US" sz="2000" dirty="0"/>
                  <a:t>.</a:t>
                </a:r>
              </a:p>
              <a:p>
                <a:r>
                  <a:rPr lang="en-US" sz="2000" dirty="0"/>
                  <a:t>Assumption: </a:t>
                </a:r>
                <a:r>
                  <a:rPr lang="en-US" sz="2000" dirty="0">
                    <a:solidFill>
                      <a:srgbClr val="76D6FF"/>
                    </a:solidFill>
                  </a:rPr>
                  <a:t>Training set</a:t>
                </a:r>
                <a:r>
                  <a:rPr lang="en-US" sz="2000" dirty="0"/>
                  <a:t>,</a:t>
                </a:r>
                <a:r>
                  <a:rPr lang="en-US" sz="2000" dirty="0">
                    <a:solidFill>
                      <a:srgbClr val="FF8AD8"/>
                    </a:solidFill>
                  </a:rPr>
                  <a:t> Test set</a:t>
                </a:r>
                <a:r>
                  <a:rPr lang="en-US" sz="2000" dirty="0">
                    <a:solidFill>
                      <a:srgbClr val="76D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sz="2000" dirty="0"/>
                  <a:t> (i.e., from the same distribution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93855C-2B28-BF4E-A47E-13C9662599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461" y="965024"/>
                <a:ext cx="8640145" cy="5284009"/>
              </a:xfrm>
              <a:blipFill>
                <a:blip r:embed="rId2"/>
                <a:stretch>
                  <a:fillRect l="-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Google Shape;107;p18">
            <a:extLst>
              <a:ext uri="{FF2B5EF4-FFF2-40B4-BE49-F238E27FC236}">
                <a16:creationId xmlns:a16="http://schemas.microsoft.com/office/drawing/2014/main" id="{5D9DCC20-A7BC-4E44-ABE5-03AE7DD3FF54}"/>
              </a:ext>
            </a:extLst>
          </p:cNvPr>
          <p:cNvSpPr/>
          <p:nvPr/>
        </p:nvSpPr>
        <p:spPr>
          <a:xfrm>
            <a:off x="1810139" y="4563526"/>
            <a:ext cx="830400" cy="793800"/>
          </a:xfrm>
          <a:prstGeom prst="ellipse">
            <a:avLst/>
          </a:prstGeom>
          <a:solidFill>
            <a:srgbClr val="76D6FF">
              <a:alpha val="5000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Google Shape;108;p18">
            <a:extLst>
              <a:ext uri="{FF2B5EF4-FFF2-40B4-BE49-F238E27FC236}">
                <a16:creationId xmlns:a16="http://schemas.microsoft.com/office/drawing/2014/main" id="{F83FDC5A-C7CA-6B4B-85AA-096480B938A4}"/>
              </a:ext>
            </a:extLst>
          </p:cNvPr>
          <p:cNvSpPr/>
          <p:nvPr/>
        </p:nvSpPr>
        <p:spPr>
          <a:xfrm>
            <a:off x="1880620" y="4980361"/>
            <a:ext cx="119100" cy="78300"/>
          </a:xfrm>
          <a:prstGeom prst="triangle">
            <a:avLst>
              <a:gd name="adj" fmla="val 50000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09;p18">
            <a:extLst>
              <a:ext uri="{FF2B5EF4-FFF2-40B4-BE49-F238E27FC236}">
                <a16:creationId xmlns:a16="http://schemas.microsoft.com/office/drawing/2014/main" id="{D92BA760-4DB5-A54B-B046-60FD1C8F2315}"/>
              </a:ext>
            </a:extLst>
          </p:cNvPr>
          <p:cNvSpPr/>
          <p:nvPr/>
        </p:nvSpPr>
        <p:spPr>
          <a:xfrm>
            <a:off x="2054018" y="5112463"/>
            <a:ext cx="119100" cy="78300"/>
          </a:xfrm>
          <a:prstGeom prst="triangle">
            <a:avLst>
              <a:gd name="adj" fmla="val 50000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10;p18">
            <a:extLst>
              <a:ext uri="{FF2B5EF4-FFF2-40B4-BE49-F238E27FC236}">
                <a16:creationId xmlns:a16="http://schemas.microsoft.com/office/drawing/2014/main" id="{A7467831-A596-934D-B6D3-4559AB710B6D}"/>
              </a:ext>
            </a:extLst>
          </p:cNvPr>
          <p:cNvSpPr/>
          <p:nvPr/>
        </p:nvSpPr>
        <p:spPr>
          <a:xfrm>
            <a:off x="2282504" y="5112463"/>
            <a:ext cx="119100" cy="78300"/>
          </a:xfrm>
          <a:prstGeom prst="triangle">
            <a:avLst>
              <a:gd name="adj" fmla="val 50000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1;p18">
            <a:extLst>
              <a:ext uri="{FF2B5EF4-FFF2-40B4-BE49-F238E27FC236}">
                <a16:creationId xmlns:a16="http://schemas.microsoft.com/office/drawing/2014/main" id="{7403B658-C82C-F441-8FE4-58A25CEF84D2}"/>
              </a:ext>
            </a:extLst>
          </p:cNvPr>
          <p:cNvSpPr/>
          <p:nvPr/>
        </p:nvSpPr>
        <p:spPr>
          <a:xfrm>
            <a:off x="2206342" y="4916414"/>
            <a:ext cx="119100" cy="78300"/>
          </a:xfrm>
          <a:prstGeom prst="triangle">
            <a:avLst>
              <a:gd name="adj" fmla="val 50000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12;p18">
            <a:extLst>
              <a:ext uri="{FF2B5EF4-FFF2-40B4-BE49-F238E27FC236}">
                <a16:creationId xmlns:a16="http://schemas.microsoft.com/office/drawing/2014/main" id="{A187CBFE-D390-8249-8307-1B87930909A3}"/>
              </a:ext>
            </a:extLst>
          </p:cNvPr>
          <p:cNvSpPr/>
          <p:nvPr/>
        </p:nvSpPr>
        <p:spPr>
          <a:xfrm>
            <a:off x="2092099" y="4759575"/>
            <a:ext cx="119100" cy="78300"/>
          </a:xfrm>
          <a:prstGeom prst="triangle">
            <a:avLst>
              <a:gd name="adj" fmla="val 50000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3;p18">
            <a:extLst>
              <a:ext uri="{FF2B5EF4-FFF2-40B4-BE49-F238E27FC236}">
                <a16:creationId xmlns:a16="http://schemas.microsoft.com/office/drawing/2014/main" id="{B79E8DE2-1706-6B4E-AA7E-7FF10425B8C9}"/>
              </a:ext>
            </a:extLst>
          </p:cNvPr>
          <p:cNvSpPr/>
          <p:nvPr/>
        </p:nvSpPr>
        <p:spPr>
          <a:xfrm>
            <a:off x="2396747" y="4837995"/>
            <a:ext cx="119100" cy="78300"/>
          </a:xfrm>
          <a:prstGeom prst="triangle">
            <a:avLst>
              <a:gd name="adj" fmla="val 50000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15;p18">
            <a:extLst>
              <a:ext uri="{FF2B5EF4-FFF2-40B4-BE49-F238E27FC236}">
                <a16:creationId xmlns:a16="http://schemas.microsoft.com/office/drawing/2014/main" id="{089C36C6-B6C7-B249-8A97-58A5899FD90F}"/>
              </a:ext>
            </a:extLst>
          </p:cNvPr>
          <p:cNvSpPr/>
          <p:nvPr/>
        </p:nvSpPr>
        <p:spPr>
          <a:xfrm>
            <a:off x="2953139" y="5401726"/>
            <a:ext cx="830400" cy="793800"/>
          </a:xfrm>
          <a:prstGeom prst="ellipse">
            <a:avLst/>
          </a:prstGeom>
          <a:solidFill>
            <a:srgbClr val="76D6FF">
              <a:alpha val="5000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Google Shape;116;p18">
            <a:extLst>
              <a:ext uri="{FF2B5EF4-FFF2-40B4-BE49-F238E27FC236}">
                <a16:creationId xmlns:a16="http://schemas.microsoft.com/office/drawing/2014/main" id="{45D08989-3883-C046-BDE6-2765CA888200}"/>
              </a:ext>
            </a:extLst>
          </p:cNvPr>
          <p:cNvSpPr/>
          <p:nvPr/>
        </p:nvSpPr>
        <p:spPr>
          <a:xfrm>
            <a:off x="3023620" y="5818561"/>
            <a:ext cx="119100" cy="78300"/>
          </a:xfrm>
          <a:prstGeom prst="triangle">
            <a:avLst>
              <a:gd name="adj" fmla="val 50000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17;p18">
            <a:extLst>
              <a:ext uri="{FF2B5EF4-FFF2-40B4-BE49-F238E27FC236}">
                <a16:creationId xmlns:a16="http://schemas.microsoft.com/office/drawing/2014/main" id="{A295FB5D-0BF4-5042-93DA-4D767C65ECC7}"/>
              </a:ext>
            </a:extLst>
          </p:cNvPr>
          <p:cNvSpPr/>
          <p:nvPr/>
        </p:nvSpPr>
        <p:spPr>
          <a:xfrm>
            <a:off x="3197018" y="5950663"/>
            <a:ext cx="119100" cy="78300"/>
          </a:xfrm>
          <a:prstGeom prst="triangle">
            <a:avLst>
              <a:gd name="adj" fmla="val 50000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18;p18">
            <a:extLst>
              <a:ext uri="{FF2B5EF4-FFF2-40B4-BE49-F238E27FC236}">
                <a16:creationId xmlns:a16="http://schemas.microsoft.com/office/drawing/2014/main" id="{8E3499A1-0081-994F-9C56-AE7AD0B1CF12}"/>
              </a:ext>
            </a:extLst>
          </p:cNvPr>
          <p:cNvSpPr/>
          <p:nvPr/>
        </p:nvSpPr>
        <p:spPr>
          <a:xfrm>
            <a:off x="3425504" y="5950663"/>
            <a:ext cx="119100" cy="78300"/>
          </a:xfrm>
          <a:prstGeom prst="triangle">
            <a:avLst>
              <a:gd name="adj" fmla="val 50000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19;p18">
            <a:extLst>
              <a:ext uri="{FF2B5EF4-FFF2-40B4-BE49-F238E27FC236}">
                <a16:creationId xmlns:a16="http://schemas.microsoft.com/office/drawing/2014/main" id="{FE51F582-FE42-2246-B192-7AF499C2AFE0}"/>
              </a:ext>
            </a:extLst>
          </p:cNvPr>
          <p:cNvSpPr/>
          <p:nvPr/>
        </p:nvSpPr>
        <p:spPr>
          <a:xfrm>
            <a:off x="3349342" y="5754614"/>
            <a:ext cx="119100" cy="78300"/>
          </a:xfrm>
          <a:prstGeom prst="triangle">
            <a:avLst>
              <a:gd name="adj" fmla="val 50000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20;p18">
            <a:extLst>
              <a:ext uri="{FF2B5EF4-FFF2-40B4-BE49-F238E27FC236}">
                <a16:creationId xmlns:a16="http://schemas.microsoft.com/office/drawing/2014/main" id="{70AA0A22-914C-D649-81D5-6736C43AE2FD}"/>
              </a:ext>
            </a:extLst>
          </p:cNvPr>
          <p:cNvSpPr/>
          <p:nvPr/>
        </p:nvSpPr>
        <p:spPr>
          <a:xfrm>
            <a:off x="3235099" y="5597775"/>
            <a:ext cx="119100" cy="78300"/>
          </a:xfrm>
          <a:prstGeom prst="triangle">
            <a:avLst>
              <a:gd name="adj" fmla="val 50000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21;p18">
            <a:extLst>
              <a:ext uri="{FF2B5EF4-FFF2-40B4-BE49-F238E27FC236}">
                <a16:creationId xmlns:a16="http://schemas.microsoft.com/office/drawing/2014/main" id="{3437E896-CA4A-A746-A3F9-25EEA7FC8AF1}"/>
              </a:ext>
            </a:extLst>
          </p:cNvPr>
          <p:cNvSpPr/>
          <p:nvPr/>
        </p:nvSpPr>
        <p:spPr>
          <a:xfrm>
            <a:off x="3539747" y="5676195"/>
            <a:ext cx="119100" cy="78300"/>
          </a:xfrm>
          <a:prstGeom prst="triangle">
            <a:avLst>
              <a:gd name="adj" fmla="val 50000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23;p18">
            <a:extLst>
              <a:ext uri="{FF2B5EF4-FFF2-40B4-BE49-F238E27FC236}">
                <a16:creationId xmlns:a16="http://schemas.microsoft.com/office/drawing/2014/main" id="{FD337DA0-C8E6-854A-AD57-B3DCDCAC8080}"/>
              </a:ext>
            </a:extLst>
          </p:cNvPr>
          <p:cNvSpPr/>
          <p:nvPr/>
        </p:nvSpPr>
        <p:spPr>
          <a:xfrm>
            <a:off x="3197018" y="4411758"/>
            <a:ext cx="830400" cy="793800"/>
          </a:xfrm>
          <a:prstGeom prst="ellipse">
            <a:avLst/>
          </a:prstGeom>
          <a:solidFill>
            <a:srgbClr val="76D6FF">
              <a:alpha val="5000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" name="Google Shape;124;p18">
            <a:extLst>
              <a:ext uri="{FF2B5EF4-FFF2-40B4-BE49-F238E27FC236}">
                <a16:creationId xmlns:a16="http://schemas.microsoft.com/office/drawing/2014/main" id="{5A258012-B8D6-4646-95FE-78A22B1F0695}"/>
              </a:ext>
            </a:extLst>
          </p:cNvPr>
          <p:cNvSpPr/>
          <p:nvPr/>
        </p:nvSpPr>
        <p:spPr>
          <a:xfrm>
            <a:off x="3267499" y="4828593"/>
            <a:ext cx="119100" cy="78300"/>
          </a:xfrm>
          <a:prstGeom prst="triangle">
            <a:avLst>
              <a:gd name="adj" fmla="val 50000"/>
            </a:avLst>
          </a:prstGeom>
          <a:solidFill>
            <a:srgbClr val="8E7CC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25;p18">
            <a:extLst>
              <a:ext uri="{FF2B5EF4-FFF2-40B4-BE49-F238E27FC236}">
                <a16:creationId xmlns:a16="http://schemas.microsoft.com/office/drawing/2014/main" id="{ACC35C22-4E20-CB48-BE45-34AEB1C619FA}"/>
              </a:ext>
            </a:extLst>
          </p:cNvPr>
          <p:cNvSpPr/>
          <p:nvPr/>
        </p:nvSpPr>
        <p:spPr>
          <a:xfrm>
            <a:off x="3440897" y="4960695"/>
            <a:ext cx="119100" cy="78300"/>
          </a:xfrm>
          <a:prstGeom prst="triangle">
            <a:avLst>
              <a:gd name="adj" fmla="val 50000"/>
            </a:avLst>
          </a:prstGeom>
          <a:solidFill>
            <a:srgbClr val="8E7CC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126;p18">
            <a:extLst>
              <a:ext uri="{FF2B5EF4-FFF2-40B4-BE49-F238E27FC236}">
                <a16:creationId xmlns:a16="http://schemas.microsoft.com/office/drawing/2014/main" id="{0E9595A6-2B70-7849-AE68-5B001DE22159}"/>
              </a:ext>
            </a:extLst>
          </p:cNvPr>
          <p:cNvSpPr/>
          <p:nvPr/>
        </p:nvSpPr>
        <p:spPr>
          <a:xfrm>
            <a:off x="3669383" y="4960695"/>
            <a:ext cx="119100" cy="78300"/>
          </a:xfrm>
          <a:prstGeom prst="triangle">
            <a:avLst>
              <a:gd name="adj" fmla="val 50000"/>
            </a:avLst>
          </a:prstGeom>
          <a:solidFill>
            <a:srgbClr val="8E7CC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27;p18">
            <a:extLst>
              <a:ext uri="{FF2B5EF4-FFF2-40B4-BE49-F238E27FC236}">
                <a16:creationId xmlns:a16="http://schemas.microsoft.com/office/drawing/2014/main" id="{5C7897FD-CDE6-DC4D-BB65-D151B97840CB}"/>
              </a:ext>
            </a:extLst>
          </p:cNvPr>
          <p:cNvSpPr/>
          <p:nvPr/>
        </p:nvSpPr>
        <p:spPr>
          <a:xfrm>
            <a:off x="3593221" y="4764646"/>
            <a:ext cx="119100" cy="78300"/>
          </a:xfrm>
          <a:prstGeom prst="triangle">
            <a:avLst>
              <a:gd name="adj" fmla="val 50000"/>
            </a:avLst>
          </a:prstGeom>
          <a:solidFill>
            <a:srgbClr val="8E7CC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128;p18">
            <a:extLst>
              <a:ext uri="{FF2B5EF4-FFF2-40B4-BE49-F238E27FC236}">
                <a16:creationId xmlns:a16="http://schemas.microsoft.com/office/drawing/2014/main" id="{E643D625-CE7C-3943-B9A2-2F43AECEF899}"/>
              </a:ext>
            </a:extLst>
          </p:cNvPr>
          <p:cNvSpPr/>
          <p:nvPr/>
        </p:nvSpPr>
        <p:spPr>
          <a:xfrm>
            <a:off x="3478978" y="4607807"/>
            <a:ext cx="119100" cy="78300"/>
          </a:xfrm>
          <a:prstGeom prst="triangle">
            <a:avLst>
              <a:gd name="adj" fmla="val 50000"/>
            </a:avLst>
          </a:prstGeom>
          <a:solidFill>
            <a:srgbClr val="8E7CC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129;p18">
            <a:extLst>
              <a:ext uri="{FF2B5EF4-FFF2-40B4-BE49-F238E27FC236}">
                <a16:creationId xmlns:a16="http://schemas.microsoft.com/office/drawing/2014/main" id="{E681AE66-279F-FB48-AEEE-948D69E0FB80}"/>
              </a:ext>
            </a:extLst>
          </p:cNvPr>
          <p:cNvSpPr/>
          <p:nvPr/>
        </p:nvSpPr>
        <p:spPr>
          <a:xfrm>
            <a:off x="3783626" y="4686227"/>
            <a:ext cx="119100" cy="78300"/>
          </a:xfrm>
          <a:prstGeom prst="triangle">
            <a:avLst>
              <a:gd name="adj" fmla="val 50000"/>
            </a:avLst>
          </a:prstGeom>
          <a:solidFill>
            <a:srgbClr val="8E7CC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6C062F5-4DF8-5D49-B586-D2F41B8A69D3}"/>
                  </a:ext>
                </a:extLst>
              </p:cNvPr>
              <p:cNvSpPr/>
              <p:nvPr/>
            </p:nvSpPr>
            <p:spPr>
              <a:xfrm>
                <a:off x="2640539" y="3914416"/>
                <a:ext cx="53251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6C062F5-4DF8-5D49-B586-D2F41B8A69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539" y="3914416"/>
                <a:ext cx="53251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Google Shape;93;p18">
            <a:extLst>
              <a:ext uri="{FF2B5EF4-FFF2-40B4-BE49-F238E27FC236}">
                <a16:creationId xmlns:a16="http://schemas.microsoft.com/office/drawing/2014/main" id="{6459937E-5D97-5C4C-B30A-18F1C4DC2D1A}"/>
              </a:ext>
            </a:extLst>
          </p:cNvPr>
          <p:cNvSpPr/>
          <p:nvPr/>
        </p:nvSpPr>
        <p:spPr>
          <a:xfrm>
            <a:off x="4237992" y="5024761"/>
            <a:ext cx="830400" cy="793800"/>
          </a:xfrm>
          <a:prstGeom prst="ellipse">
            <a:avLst/>
          </a:prstGeom>
          <a:solidFill>
            <a:srgbClr val="FF8AD8">
              <a:alpha val="5000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" name="Google Shape;100;p18">
            <a:extLst>
              <a:ext uri="{FF2B5EF4-FFF2-40B4-BE49-F238E27FC236}">
                <a16:creationId xmlns:a16="http://schemas.microsoft.com/office/drawing/2014/main" id="{6C195123-63A6-C54B-B024-48346980B607}"/>
              </a:ext>
            </a:extLst>
          </p:cNvPr>
          <p:cNvSpPr/>
          <p:nvPr/>
        </p:nvSpPr>
        <p:spPr>
          <a:xfrm>
            <a:off x="4405060" y="5264921"/>
            <a:ext cx="126600" cy="1125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01;p18">
            <a:extLst>
              <a:ext uri="{FF2B5EF4-FFF2-40B4-BE49-F238E27FC236}">
                <a16:creationId xmlns:a16="http://schemas.microsoft.com/office/drawing/2014/main" id="{6E25EBF4-1502-6441-A759-43D90CAB215F}"/>
              </a:ext>
            </a:extLst>
          </p:cNvPr>
          <p:cNvSpPr/>
          <p:nvPr/>
        </p:nvSpPr>
        <p:spPr>
          <a:xfrm>
            <a:off x="4486063" y="5500180"/>
            <a:ext cx="126600" cy="1125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02;p18">
            <a:extLst>
              <a:ext uri="{FF2B5EF4-FFF2-40B4-BE49-F238E27FC236}">
                <a16:creationId xmlns:a16="http://schemas.microsoft.com/office/drawing/2014/main" id="{47B52539-9E88-1A40-BDEF-2DB03DE69A7C}"/>
              </a:ext>
            </a:extLst>
          </p:cNvPr>
          <p:cNvSpPr/>
          <p:nvPr/>
        </p:nvSpPr>
        <p:spPr>
          <a:xfrm>
            <a:off x="4729072" y="5553862"/>
            <a:ext cx="126600" cy="1125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103;p18">
            <a:extLst>
              <a:ext uri="{FF2B5EF4-FFF2-40B4-BE49-F238E27FC236}">
                <a16:creationId xmlns:a16="http://schemas.microsoft.com/office/drawing/2014/main" id="{145DD81C-FACD-064F-81B0-C5255FD899AD}"/>
              </a:ext>
            </a:extLst>
          </p:cNvPr>
          <p:cNvSpPr/>
          <p:nvPr/>
        </p:nvSpPr>
        <p:spPr>
          <a:xfrm>
            <a:off x="4688571" y="5343340"/>
            <a:ext cx="126600" cy="1125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104;p18">
            <a:extLst>
              <a:ext uri="{FF2B5EF4-FFF2-40B4-BE49-F238E27FC236}">
                <a16:creationId xmlns:a16="http://schemas.microsoft.com/office/drawing/2014/main" id="{91683BF0-01E7-B343-825D-4324BFE0129D}"/>
              </a:ext>
            </a:extLst>
          </p:cNvPr>
          <p:cNvSpPr/>
          <p:nvPr/>
        </p:nvSpPr>
        <p:spPr>
          <a:xfrm>
            <a:off x="4688571" y="5186501"/>
            <a:ext cx="126600" cy="1125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2415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0B592-E0C8-A64F-827D-18254F27D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Setup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93855C-2B28-BF4E-A47E-13C9662599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3461" y="965024"/>
                <a:ext cx="8640145" cy="5284009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Typical machine learning: </a:t>
                </a:r>
                <a:r>
                  <a:rPr lang="en-US" sz="2000" b="1" dirty="0">
                    <a:solidFill>
                      <a:srgbClr val="76D6FF"/>
                    </a:solidFill>
                  </a:rPr>
                  <a:t>Train on training set </a:t>
                </a:r>
                <a:r>
                  <a:rPr lang="en-US" sz="2000" dirty="0"/>
                  <a:t>and </a:t>
                </a:r>
                <a:r>
                  <a:rPr lang="en-US" sz="2000" b="1" dirty="0">
                    <a:solidFill>
                      <a:srgbClr val="FF8AD8"/>
                    </a:solidFill>
                  </a:rPr>
                  <a:t>test on test set</a:t>
                </a:r>
                <a:r>
                  <a:rPr lang="en-US" sz="2000" dirty="0"/>
                  <a:t>.</a:t>
                </a:r>
              </a:p>
              <a:p>
                <a:r>
                  <a:rPr lang="en-US" sz="2000" dirty="0"/>
                  <a:t>Assumption: </a:t>
                </a:r>
                <a:r>
                  <a:rPr lang="en-US" sz="2000" dirty="0">
                    <a:solidFill>
                      <a:srgbClr val="76D6FF"/>
                    </a:solidFill>
                  </a:rPr>
                  <a:t>Training set</a:t>
                </a:r>
                <a:r>
                  <a:rPr lang="en-US" sz="2000" dirty="0"/>
                  <a:t>,</a:t>
                </a:r>
                <a:r>
                  <a:rPr lang="en-US" sz="2000" dirty="0">
                    <a:solidFill>
                      <a:srgbClr val="FF8AD8"/>
                    </a:solidFill>
                  </a:rPr>
                  <a:t> Test set</a:t>
                </a:r>
                <a:r>
                  <a:rPr lang="en-US" sz="2000" dirty="0">
                    <a:solidFill>
                      <a:srgbClr val="76D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sz="2000" dirty="0"/>
                  <a:t> (i.e., from the same distribution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:r>
                  <a:rPr lang="en-US" sz="2000" b="1" dirty="0"/>
                  <a:t>New assumption</a:t>
                </a:r>
                <a:r>
                  <a:rPr lang="en-US" sz="2000" dirty="0"/>
                  <a:t>:</a:t>
                </a:r>
                <a:r>
                  <a:rPr lang="en-US" sz="2000" dirty="0">
                    <a:solidFill>
                      <a:srgbClr val="76D6FF"/>
                    </a:solidFill>
                  </a:rPr>
                  <a:t> Training set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dirty="0">
                    <a:solidFill>
                      <a:srgbClr val="FF8AD8"/>
                    </a:solidFill>
                  </a:rPr>
                  <a:t>Test set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en-US" sz="2000" dirty="0">
                    <a:solidFill>
                      <a:srgbClr val="76D6FF"/>
                    </a:solidFill>
                  </a:rPr>
                  <a:t> </a:t>
                </a:r>
                <a:r>
                  <a:rPr lang="en-US" sz="2000" dirty="0"/>
                  <a:t>(i.e., from </a:t>
                </a:r>
                <a:r>
                  <a:rPr lang="en-US" sz="2000" b="1" dirty="0"/>
                  <a:t>different</a:t>
                </a:r>
                <a:r>
                  <a:rPr lang="en-US" sz="2000" dirty="0"/>
                  <a:t> distributions)</a:t>
                </a:r>
              </a:p>
              <a:p>
                <a:r>
                  <a:rPr lang="en-US" sz="2000" dirty="0"/>
                  <a:t>Question: Can a model trained on </a:t>
                </a:r>
                <a:r>
                  <a:rPr lang="en-US" sz="2000" dirty="0">
                    <a:solidFill>
                      <a:srgbClr val="76D6FF"/>
                    </a:solidFill>
                  </a:rPr>
                  <a:t>Training set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sz="2000" dirty="0"/>
                  <a:t> perform well on </a:t>
                </a:r>
                <a:r>
                  <a:rPr lang="en-US" sz="2000" dirty="0">
                    <a:solidFill>
                      <a:srgbClr val="FF8AD8"/>
                    </a:solidFill>
                  </a:rPr>
                  <a:t>Test set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en-US" sz="2000" dirty="0"/>
                  <a:t>?</a:t>
                </a:r>
              </a:p>
              <a:p>
                <a:pPr lvl="1"/>
                <a:r>
                  <a:rPr lang="en-US" sz="1600" dirty="0"/>
                  <a:t>i.e., Train on images of </a:t>
                </a:r>
                <a:r>
                  <a:rPr lang="en-US" sz="1600" dirty="0">
                    <a:solidFill>
                      <a:srgbClr val="76D6FF"/>
                    </a:solidFill>
                  </a:rPr>
                  <a:t>Photo, Art, and Sketch (</a:t>
                </a:r>
                <a:r>
                  <a:rPr lang="en-US" sz="1600" b="1" dirty="0">
                    <a:solidFill>
                      <a:srgbClr val="76D6FF"/>
                    </a:solidFill>
                  </a:rPr>
                  <a:t>Sources</a:t>
                </a:r>
                <a:r>
                  <a:rPr lang="en-US" sz="1600" dirty="0">
                    <a:solidFill>
                      <a:srgbClr val="76D6FF"/>
                    </a:solidFill>
                  </a:rPr>
                  <a:t>)</a:t>
                </a:r>
                <a:r>
                  <a:rPr lang="en-US" sz="1600" dirty="0"/>
                  <a:t>, and test on images of </a:t>
                </a:r>
                <a:r>
                  <a:rPr lang="en-US" sz="1600" dirty="0">
                    <a:solidFill>
                      <a:srgbClr val="FF8AD8"/>
                    </a:solidFill>
                  </a:rPr>
                  <a:t>Cartoon (</a:t>
                </a:r>
                <a:r>
                  <a:rPr lang="en-US" sz="1600" b="1" dirty="0">
                    <a:solidFill>
                      <a:srgbClr val="FF8AD8"/>
                    </a:solidFill>
                  </a:rPr>
                  <a:t>Target</a:t>
                </a:r>
                <a:r>
                  <a:rPr lang="en-US" sz="1600" dirty="0">
                    <a:solidFill>
                      <a:srgbClr val="FF8AD8"/>
                    </a:solidFill>
                  </a:rPr>
                  <a:t>)</a:t>
                </a:r>
                <a:endParaRPr lang="en-US" sz="2000" dirty="0"/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93855C-2B28-BF4E-A47E-13C9662599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461" y="965024"/>
                <a:ext cx="8640145" cy="5284009"/>
              </a:xfrm>
              <a:blipFill>
                <a:blip r:embed="rId2"/>
                <a:stretch>
                  <a:fillRect l="-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Google Shape;107;p18">
            <a:extLst>
              <a:ext uri="{FF2B5EF4-FFF2-40B4-BE49-F238E27FC236}">
                <a16:creationId xmlns:a16="http://schemas.microsoft.com/office/drawing/2014/main" id="{5D9DCC20-A7BC-4E44-ABE5-03AE7DD3FF54}"/>
              </a:ext>
            </a:extLst>
          </p:cNvPr>
          <p:cNvSpPr/>
          <p:nvPr/>
        </p:nvSpPr>
        <p:spPr>
          <a:xfrm>
            <a:off x="1810139" y="4563526"/>
            <a:ext cx="830400" cy="793800"/>
          </a:xfrm>
          <a:prstGeom prst="ellipse">
            <a:avLst/>
          </a:prstGeom>
          <a:solidFill>
            <a:srgbClr val="76D6FF">
              <a:alpha val="5000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Google Shape;108;p18">
            <a:extLst>
              <a:ext uri="{FF2B5EF4-FFF2-40B4-BE49-F238E27FC236}">
                <a16:creationId xmlns:a16="http://schemas.microsoft.com/office/drawing/2014/main" id="{F83FDC5A-C7CA-6B4B-85AA-096480B938A4}"/>
              </a:ext>
            </a:extLst>
          </p:cNvPr>
          <p:cNvSpPr/>
          <p:nvPr/>
        </p:nvSpPr>
        <p:spPr>
          <a:xfrm>
            <a:off x="1880620" y="4980361"/>
            <a:ext cx="119100" cy="78300"/>
          </a:xfrm>
          <a:prstGeom prst="triangle">
            <a:avLst>
              <a:gd name="adj" fmla="val 50000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09;p18">
            <a:extLst>
              <a:ext uri="{FF2B5EF4-FFF2-40B4-BE49-F238E27FC236}">
                <a16:creationId xmlns:a16="http://schemas.microsoft.com/office/drawing/2014/main" id="{D92BA760-4DB5-A54B-B046-60FD1C8F2315}"/>
              </a:ext>
            </a:extLst>
          </p:cNvPr>
          <p:cNvSpPr/>
          <p:nvPr/>
        </p:nvSpPr>
        <p:spPr>
          <a:xfrm>
            <a:off x="2054018" y="5112463"/>
            <a:ext cx="119100" cy="78300"/>
          </a:xfrm>
          <a:prstGeom prst="triangle">
            <a:avLst>
              <a:gd name="adj" fmla="val 50000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10;p18">
            <a:extLst>
              <a:ext uri="{FF2B5EF4-FFF2-40B4-BE49-F238E27FC236}">
                <a16:creationId xmlns:a16="http://schemas.microsoft.com/office/drawing/2014/main" id="{A7467831-A596-934D-B6D3-4559AB710B6D}"/>
              </a:ext>
            </a:extLst>
          </p:cNvPr>
          <p:cNvSpPr/>
          <p:nvPr/>
        </p:nvSpPr>
        <p:spPr>
          <a:xfrm>
            <a:off x="2282504" y="5112463"/>
            <a:ext cx="119100" cy="78300"/>
          </a:xfrm>
          <a:prstGeom prst="triangle">
            <a:avLst>
              <a:gd name="adj" fmla="val 50000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1;p18">
            <a:extLst>
              <a:ext uri="{FF2B5EF4-FFF2-40B4-BE49-F238E27FC236}">
                <a16:creationId xmlns:a16="http://schemas.microsoft.com/office/drawing/2014/main" id="{7403B658-C82C-F441-8FE4-58A25CEF84D2}"/>
              </a:ext>
            </a:extLst>
          </p:cNvPr>
          <p:cNvSpPr/>
          <p:nvPr/>
        </p:nvSpPr>
        <p:spPr>
          <a:xfrm>
            <a:off x="2206342" y="4916414"/>
            <a:ext cx="119100" cy="78300"/>
          </a:xfrm>
          <a:prstGeom prst="triangle">
            <a:avLst>
              <a:gd name="adj" fmla="val 50000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12;p18">
            <a:extLst>
              <a:ext uri="{FF2B5EF4-FFF2-40B4-BE49-F238E27FC236}">
                <a16:creationId xmlns:a16="http://schemas.microsoft.com/office/drawing/2014/main" id="{A187CBFE-D390-8249-8307-1B87930909A3}"/>
              </a:ext>
            </a:extLst>
          </p:cNvPr>
          <p:cNvSpPr/>
          <p:nvPr/>
        </p:nvSpPr>
        <p:spPr>
          <a:xfrm>
            <a:off x="2092099" y="4759575"/>
            <a:ext cx="119100" cy="78300"/>
          </a:xfrm>
          <a:prstGeom prst="triangle">
            <a:avLst>
              <a:gd name="adj" fmla="val 50000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3;p18">
            <a:extLst>
              <a:ext uri="{FF2B5EF4-FFF2-40B4-BE49-F238E27FC236}">
                <a16:creationId xmlns:a16="http://schemas.microsoft.com/office/drawing/2014/main" id="{B79E8DE2-1706-6B4E-AA7E-7FF10425B8C9}"/>
              </a:ext>
            </a:extLst>
          </p:cNvPr>
          <p:cNvSpPr/>
          <p:nvPr/>
        </p:nvSpPr>
        <p:spPr>
          <a:xfrm>
            <a:off x="2396747" y="4837995"/>
            <a:ext cx="119100" cy="78300"/>
          </a:xfrm>
          <a:prstGeom prst="triangle">
            <a:avLst>
              <a:gd name="adj" fmla="val 50000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15;p18">
            <a:extLst>
              <a:ext uri="{FF2B5EF4-FFF2-40B4-BE49-F238E27FC236}">
                <a16:creationId xmlns:a16="http://schemas.microsoft.com/office/drawing/2014/main" id="{089C36C6-B6C7-B249-8A97-58A5899FD90F}"/>
              </a:ext>
            </a:extLst>
          </p:cNvPr>
          <p:cNvSpPr/>
          <p:nvPr/>
        </p:nvSpPr>
        <p:spPr>
          <a:xfrm>
            <a:off x="2953139" y="5401726"/>
            <a:ext cx="830400" cy="793800"/>
          </a:xfrm>
          <a:prstGeom prst="ellipse">
            <a:avLst/>
          </a:prstGeom>
          <a:solidFill>
            <a:srgbClr val="76D6FF">
              <a:alpha val="5000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Google Shape;116;p18">
            <a:extLst>
              <a:ext uri="{FF2B5EF4-FFF2-40B4-BE49-F238E27FC236}">
                <a16:creationId xmlns:a16="http://schemas.microsoft.com/office/drawing/2014/main" id="{45D08989-3883-C046-BDE6-2765CA888200}"/>
              </a:ext>
            </a:extLst>
          </p:cNvPr>
          <p:cNvSpPr/>
          <p:nvPr/>
        </p:nvSpPr>
        <p:spPr>
          <a:xfrm>
            <a:off x="3023620" y="5818561"/>
            <a:ext cx="119100" cy="78300"/>
          </a:xfrm>
          <a:prstGeom prst="triangle">
            <a:avLst>
              <a:gd name="adj" fmla="val 50000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17;p18">
            <a:extLst>
              <a:ext uri="{FF2B5EF4-FFF2-40B4-BE49-F238E27FC236}">
                <a16:creationId xmlns:a16="http://schemas.microsoft.com/office/drawing/2014/main" id="{A295FB5D-0BF4-5042-93DA-4D767C65ECC7}"/>
              </a:ext>
            </a:extLst>
          </p:cNvPr>
          <p:cNvSpPr/>
          <p:nvPr/>
        </p:nvSpPr>
        <p:spPr>
          <a:xfrm>
            <a:off x="3197018" y="5950663"/>
            <a:ext cx="119100" cy="78300"/>
          </a:xfrm>
          <a:prstGeom prst="triangle">
            <a:avLst>
              <a:gd name="adj" fmla="val 50000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18;p18">
            <a:extLst>
              <a:ext uri="{FF2B5EF4-FFF2-40B4-BE49-F238E27FC236}">
                <a16:creationId xmlns:a16="http://schemas.microsoft.com/office/drawing/2014/main" id="{8E3499A1-0081-994F-9C56-AE7AD0B1CF12}"/>
              </a:ext>
            </a:extLst>
          </p:cNvPr>
          <p:cNvSpPr/>
          <p:nvPr/>
        </p:nvSpPr>
        <p:spPr>
          <a:xfrm>
            <a:off x="3425504" y="5950663"/>
            <a:ext cx="119100" cy="78300"/>
          </a:xfrm>
          <a:prstGeom prst="triangle">
            <a:avLst>
              <a:gd name="adj" fmla="val 50000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19;p18">
            <a:extLst>
              <a:ext uri="{FF2B5EF4-FFF2-40B4-BE49-F238E27FC236}">
                <a16:creationId xmlns:a16="http://schemas.microsoft.com/office/drawing/2014/main" id="{FE51F582-FE42-2246-B192-7AF499C2AFE0}"/>
              </a:ext>
            </a:extLst>
          </p:cNvPr>
          <p:cNvSpPr/>
          <p:nvPr/>
        </p:nvSpPr>
        <p:spPr>
          <a:xfrm>
            <a:off x="3349342" y="5754614"/>
            <a:ext cx="119100" cy="78300"/>
          </a:xfrm>
          <a:prstGeom prst="triangle">
            <a:avLst>
              <a:gd name="adj" fmla="val 50000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20;p18">
            <a:extLst>
              <a:ext uri="{FF2B5EF4-FFF2-40B4-BE49-F238E27FC236}">
                <a16:creationId xmlns:a16="http://schemas.microsoft.com/office/drawing/2014/main" id="{70AA0A22-914C-D649-81D5-6736C43AE2FD}"/>
              </a:ext>
            </a:extLst>
          </p:cNvPr>
          <p:cNvSpPr/>
          <p:nvPr/>
        </p:nvSpPr>
        <p:spPr>
          <a:xfrm>
            <a:off x="3235099" y="5597775"/>
            <a:ext cx="119100" cy="78300"/>
          </a:xfrm>
          <a:prstGeom prst="triangle">
            <a:avLst>
              <a:gd name="adj" fmla="val 50000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21;p18">
            <a:extLst>
              <a:ext uri="{FF2B5EF4-FFF2-40B4-BE49-F238E27FC236}">
                <a16:creationId xmlns:a16="http://schemas.microsoft.com/office/drawing/2014/main" id="{3437E896-CA4A-A746-A3F9-25EEA7FC8AF1}"/>
              </a:ext>
            </a:extLst>
          </p:cNvPr>
          <p:cNvSpPr/>
          <p:nvPr/>
        </p:nvSpPr>
        <p:spPr>
          <a:xfrm>
            <a:off x="3539747" y="5676195"/>
            <a:ext cx="119100" cy="78300"/>
          </a:xfrm>
          <a:prstGeom prst="triangle">
            <a:avLst>
              <a:gd name="adj" fmla="val 50000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23;p18">
            <a:extLst>
              <a:ext uri="{FF2B5EF4-FFF2-40B4-BE49-F238E27FC236}">
                <a16:creationId xmlns:a16="http://schemas.microsoft.com/office/drawing/2014/main" id="{FD337DA0-C8E6-854A-AD57-B3DCDCAC8080}"/>
              </a:ext>
            </a:extLst>
          </p:cNvPr>
          <p:cNvSpPr/>
          <p:nvPr/>
        </p:nvSpPr>
        <p:spPr>
          <a:xfrm>
            <a:off x="3197018" y="4411758"/>
            <a:ext cx="830400" cy="793800"/>
          </a:xfrm>
          <a:prstGeom prst="ellipse">
            <a:avLst/>
          </a:prstGeom>
          <a:solidFill>
            <a:srgbClr val="76D6FF">
              <a:alpha val="5000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" name="Google Shape;124;p18">
            <a:extLst>
              <a:ext uri="{FF2B5EF4-FFF2-40B4-BE49-F238E27FC236}">
                <a16:creationId xmlns:a16="http://schemas.microsoft.com/office/drawing/2014/main" id="{5A258012-B8D6-4646-95FE-78A22B1F0695}"/>
              </a:ext>
            </a:extLst>
          </p:cNvPr>
          <p:cNvSpPr/>
          <p:nvPr/>
        </p:nvSpPr>
        <p:spPr>
          <a:xfrm>
            <a:off x="3267499" y="4828593"/>
            <a:ext cx="119100" cy="78300"/>
          </a:xfrm>
          <a:prstGeom prst="triangle">
            <a:avLst>
              <a:gd name="adj" fmla="val 50000"/>
            </a:avLst>
          </a:prstGeom>
          <a:solidFill>
            <a:srgbClr val="8E7CC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25;p18">
            <a:extLst>
              <a:ext uri="{FF2B5EF4-FFF2-40B4-BE49-F238E27FC236}">
                <a16:creationId xmlns:a16="http://schemas.microsoft.com/office/drawing/2014/main" id="{ACC35C22-4E20-CB48-BE45-34AEB1C619FA}"/>
              </a:ext>
            </a:extLst>
          </p:cNvPr>
          <p:cNvSpPr/>
          <p:nvPr/>
        </p:nvSpPr>
        <p:spPr>
          <a:xfrm>
            <a:off x="3440897" y="4960695"/>
            <a:ext cx="119100" cy="78300"/>
          </a:xfrm>
          <a:prstGeom prst="triangle">
            <a:avLst>
              <a:gd name="adj" fmla="val 50000"/>
            </a:avLst>
          </a:prstGeom>
          <a:solidFill>
            <a:srgbClr val="8E7CC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126;p18">
            <a:extLst>
              <a:ext uri="{FF2B5EF4-FFF2-40B4-BE49-F238E27FC236}">
                <a16:creationId xmlns:a16="http://schemas.microsoft.com/office/drawing/2014/main" id="{0E9595A6-2B70-7849-AE68-5B001DE22159}"/>
              </a:ext>
            </a:extLst>
          </p:cNvPr>
          <p:cNvSpPr/>
          <p:nvPr/>
        </p:nvSpPr>
        <p:spPr>
          <a:xfrm>
            <a:off x="3669383" y="4960695"/>
            <a:ext cx="119100" cy="78300"/>
          </a:xfrm>
          <a:prstGeom prst="triangle">
            <a:avLst>
              <a:gd name="adj" fmla="val 50000"/>
            </a:avLst>
          </a:prstGeom>
          <a:solidFill>
            <a:srgbClr val="8E7CC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27;p18">
            <a:extLst>
              <a:ext uri="{FF2B5EF4-FFF2-40B4-BE49-F238E27FC236}">
                <a16:creationId xmlns:a16="http://schemas.microsoft.com/office/drawing/2014/main" id="{5C7897FD-CDE6-DC4D-BB65-D151B97840CB}"/>
              </a:ext>
            </a:extLst>
          </p:cNvPr>
          <p:cNvSpPr/>
          <p:nvPr/>
        </p:nvSpPr>
        <p:spPr>
          <a:xfrm>
            <a:off x="3593221" y="4764646"/>
            <a:ext cx="119100" cy="78300"/>
          </a:xfrm>
          <a:prstGeom prst="triangle">
            <a:avLst>
              <a:gd name="adj" fmla="val 50000"/>
            </a:avLst>
          </a:prstGeom>
          <a:solidFill>
            <a:srgbClr val="8E7CC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128;p18">
            <a:extLst>
              <a:ext uri="{FF2B5EF4-FFF2-40B4-BE49-F238E27FC236}">
                <a16:creationId xmlns:a16="http://schemas.microsoft.com/office/drawing/2014/main" id="{E643D625-CE7C-3943-B9A2-2F43AECEF899}"/>
              </a:ext>
            </a:extLst>
          </p:cNvPr>
          <p:cNvSpPr/>
          <p:nvPr/>
        </p:nvSpPr>
        <p:spPr>
          <a:xfrm>
            <a:off x="3478978" y="4607807"/>
            <a:ext cx="119100" cy="78300"/>
          </a:xfrm>
          <a:prstGeom prst="triangle">
            <a:avLst>
              <a:gd name="adj" fmla="val 50000"/>
            </a:avLst>
          </a:prstGeom>
          <a:solidFill>
            <a:srgbClr val="8E7CC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129;p18">
            <a:extLst>
              <a:ext uri="{FF2B5EF4-FFF2-40B4-BE49-F238E27FC236}">
                <a16:creationId xmlns:a16="http://schemas.microsoft.com/office/drawing/2014/main" id="{E681AE66-279F-FB48-AEEE-948D69E0FB80}"/>
              </a:ext>
            </a:extLst>
          </p:cNvPr>
          <p:cNvSpPr/>
          <p:nvPr/>
        </p:nvSpPr>
        <p:spPr>
          <a:xfrm>
            <a:off x="3783626" y="4686227"/>
            <a:ext cx="119100" cy="78300"/>
          </a:xfrm>
          <a:prstGeom prst="triangle">
            <a:avLst>
              <a:gd name="adj" fmla="val 50000"/>
            </a:avLst>
          </a:prstGeom>
          <a:solidFill>
            <a:srgbClr val="8E7CC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6C062F5-4DF8-5D49-B586-D2F41B8A69D3}"/>
                  </a:ext>
                </a:extLst>
              </p:cNvPr>
              <p:cNvSpPr/>
              <p:nvPr/>
            </p:nvSpPr>
            <p:spPr>
              <a:xfrm>
                <a:off x="2640539" y="3914416"/>
                <a:ext cx="53251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6C062F5-4DF8-5D49-B586-D2F41B8A69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539" y="3914416"/>
                <a:ext cx="53251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Google Shape;93;p18">
            <a:extLst>
              <a:ext uri="{FF2B5EF4-FFF2-40B4-BE49-F238E27FC236}">
                <a16:creationId xmlns:a16="http://schemas.microsoft.com/office/drawing/2014/main" id="{6459937E-5D97-5C4C-B30A-18F1C4DC2D1A}"/>
              </a:ext>
            </a:extLst>
          </p:cNvPr>
          <p:cNvSpPr/>
          <p:nvPr/>
        </p:nvSpPr>
        <p:spPr>
          <a:xfrm>
            <a:off x="5570233" y="4759575"/>
            <a:ext cx="830400" cy="793800"/>
          </a:xfrm>
          <a:prstGeom prst="ellipse">
            <a:avLst/>
          </a:prstGeom>
          <a:solidFill>
            <a:srgbClr val="FF8AD8">
              <a:alpha val="5000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" name="Google Shape;100;p18">
            <a:extLst>
              <a:ext uri="{FF2B5EF4-FFF2-40B4-BE49-F238E27FC236}">
                <a16:creationId xmlns:a16="http://schemas.microsoft.com/office/drawing/2014/main" id="{6C195123-63A6-C54B-B024-48346980B607}"/>
              </a:ext>
            </a:extLst>
          </p:cNvPr>
          <p:cNvSpPr/>
          <p:nvPr/>
        </p:nvSpPr>
        <p:spPr>
          <a:xfrm>
            <a:off x="5737301" y="4999735"/>
            <a:ext cx="126600" cy="1125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01;p18">
            <a:extLst>
              <a:ext uri="{FF2B5EF4-FFF2-40B4-BE49-F238E27FC236}">
                <a16:creationId xmlns:a16="http://schemas.microsoft.com/office/drawing/2014/main" id="{6E25EBF4-1502-6441-A759-43D90CAB215F}"/>
              </a:ext>
            </a:extLst>
          </p:cNvPr>
          <p:cNvSpPr/>
          <p:nvPr/>
        </p:nvSpPr>
        <p:spPr>
          <a:xfrm>
            <a:off x="5818304" y="5234994"/>
            <a:ext cx="126600" cy="1125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02;p18">
            <a:extLst>
              <a:ext uri="{FF2B5EF4-FFF2-40B4-BE49-F238E27FC236}">
                <a16:creationId xmlns:a16="http://schemas.microsoft.com/office/drawing/2014/main" id="{47B52539-9E88-1A40-BDEF-2DB03DE69A7C}"/>
              </a:ext>
            </a:extLst>
          </p:cNvPr>
          <p:cNvSpPr/>
          <p:nvPr/>
        </p:nvSpPr>
        <p:spPr>
          <a:xfrm>
            <a:off x="6061313" y="5288676"/>
            <a:ext cx="126600" cy="1125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103;p18">
            <a:extLst>
              <a:ext uri="{FF2B5EF4-FFF2-40B4-BE49-F238E27FC236}">
                <a16:creationId xmlns:a16="http://schemas.microsoft.com/office/drawing/2014/main" id="{145DD81C-FACD-064F-81B0-C5255FD899AD}"/>
              </a:ext>
            </a:extLst>
          </p:cNvPr>
          <p:cNvSpPr/>
          <p:nvPr/>
        </p:nvSpPr>
        <p:spPr>
          <a:xfrm>
            <a:off x="6020812" y="5078154"/>
            <a:ext cx="126600" cy="1125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104;p18">
            <a:extLst>
              <a:ext uri="{FF2B5EF4-FFF2-40B4-BE49-F238E27FC236}">
                <a16:creationId xmlns:a16="http://schemas.microsoft.com/office/drawing/2014/main" id="{91683BF0-01E7-B343-825D-4324BFE0129D}"/>
              </a:ext>
            </a:extLst>
          </p:cNvPr>
          <p:cNvSpPr/>
          <p:nvPr/>
        </p:nvSpPr>
        <p:spPr>
          <a:xfrm>
            <a:off x="6020812" y="4921315"/>
            <a:ext cx="126600" cy="1125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12324E4-EB00-CC48-B46B-D349869FA989}"/>
                  </a:ext>
                </a:extLst>
              </p:cNvPr>
              <p:cNvSpPr/>
              <p:nvPr/>
            </p:nvSpPr>
            <p:spPr>
              <a:xfrm>
                <a:off x="5722296" y="3914416"/>
                <a:ext cx="5581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ℚ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12324E4-EB00-CC48-B46B-D349869FA9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296" y="3914416"/>
                <a:ext cx="558166" cy="523220"/>
              </a:xfrm>
              <a:prstGeom prst="rect">
                <a:avLst/>
              </a:prstGeom>
              <a:blipFill>
                <a:blip r:embed="rId4"/>
                <a:stretch>
                  <a:fillRect l="-2222" r="-222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BD52F404-87A0-404C-BC79-1FC02982469D}"/>
              </a:ext>
            </a:extLst>
          </p:cNvPr>
          <p:cNvSpPr/>
          <p:nvPr/>
        </p:nvSpPr>
        <p:spPr>
          <a:xfrm>
            <a:off x="2456297" y="3707641"/>
            <a:ext cx="798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6D6FF"/>
                </a:solidFill>
              </a:rPr>
              <a:t>Source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5F6133-C54B-C84D-B6DB-54ACC4166C30}"/>
              </a:ext>
            </a:extLst>
          </p:cNvPr>
          <p:cNvSpPr/>
          <p:nvPr/>
        </p:nvSpPr>
        <p:spPr>
          <a:xfrm>
            <a:off x="5610939" y="3694585"/>
            <a:ext cx="748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8AD8"/>
                </a:solidFill>
              </a:rPr>
              <a:t>Target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970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B1F30-0A97-BC43-BA55-552C5CB12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Domain Adaptation and Generalization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6CEC83F-5780-8A47-9710-562BE021B7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3461" y="965024"/>
                <a:ext cx="8640145" cy="5284009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Domain Adaptation (DA): If you have some knowledge about </a:t>
                </a:r>
                <a:r>
                  <a:rPr lang="en-US" sz="2000" dirty="0">
                    <a:solidFill>
                      <a:srgbClr val="FF8AD8"/>
                    </a:solidFill>
                  </a:rPr>
                  <a:t>Target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1600" dirty="0"/>
                  <a:t>Samples from </a:t>
                </a:r>
                <a:r>
                  <a:rPr lang="en-US" sz="1600" dirty="0">
                    <a:solidFill>
                      <a:srgbClr val="FF8AD8"/>
                    </a:solidFill>
                  </a:rPr>
                  <a:t>Target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en-US" sz="1600" dirty="0"/>
                  <a:t> (often without labels)</a:t>
                </a:r>
              </a:p>
              <a:p>
                <a:pPr lvl="1"/>
                <a:endParaRPr lang="en-US" sz="1600" dirty="0"/>
              </a:p>
              <a:p>
                <a:endParaRPr lang="en-US" sz="2000" dirty="0"/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6CEC83F-5780-8A47-9710-562BE021B7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461" y="965024"/>
                <a:ext cx="8640145" cy="5284009"/>
              </a:xfrm>
              <a:blipFill>
                <a:blip r:embed="rId3"/>
                <a:stretch>
                  <a:fillRect l="-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3502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B1F30-0A97-BC43-BA55-552C5CB12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Domain Adaptation and Generalization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6CEC83F-5780-8A47-9710-562BE021B7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3461" y="965024"/>
                <a:ext cx="8640145" cy="5284009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Domain Adaptation (DA): If you have some knowledge about </a:t>
                </a:r>
                <a:r>
                  <a:rPr lang="en-US" sz="2000" dirty="0">
                    <a:solidFill>
                      <a:srgbClr val="FF8AD8"/>
                    </a:solidFill>
                  </a:rPr>
                  <a:t>Target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1600" dirty="0"/>
                  <a:t>Samples from </a:t>
                </a:r>
                <a:r>
                  <a:rPr lang="en-US" sz="1600" dirty="0">
                    <a:solidFill>
                      <a:srgbClr val="FF8AD8"/>
                    </a:solidFill>
                  </a:rPr>
                  <a:t>Target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en-US" sz="1600" dirty="0"/>
                  <a:t> (often without labels)</a:t>
                </a:r>
              </a:p>
              <a:p>
                <a:r>
                  <a:rPr lang="en-US" sz="2000" b="1" dirty="0"/>
                  <a:t>Domain Generalization (DG)</a:t>
                </a:r>
                <a:r>
                  <a:rPr lang="en-US" sz="2000" dirty="0"/>
                  <a:t>: If you have </a:t>
                </a:r>
                <a:r>
                  <a:rPr lang="en-US" sz="2000" b="1" i="1" dirty="0"/>
                  <a:t>no</a:t>
                </a:r>
                <a:r>
                  <a:rPr lang="en-US" sz="2000" dirty="0"/>
                  <a:t> knowledge about </a:t>
                </a:r>
                <a:r>
                  <a:rPr lang="en-US" sz="2000" dirty="0">
                    <a:solidFill>
                      <a:srgbClr val="FF8AD8"/>
                    </a:solidFill>
                  </a:rPr>
                  <a:t>Target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1600" dirty="0"/>
                  <a:t>Extremely difficult: no samples, no labels, no hints about </a:t>
                </a:r>
                <a:r>
                  <a:rPr lang="en-US" sz="1600" dirty="0">
                    <a:solidFill>
                      <a:srgbClr val="FF8AD8"/>
                    </a:solidFill>
                  </a:rPr>
                  <a:t>Target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</m:oMath>
                </a14:m>
                <a:endParaRPr lang="en-US" sz="1600" dirty="0"/>
              </a:p>
              <a:p>
                <a:pPr lvl="1"/>
                <a:endParaRPr lang="en-US" sz="1600" dirty="0"/>
              </a:p>
              <a:p>
                <a:endParaRPr lang="en-US" sz="2000" dirty="0"/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6CEC83F-5780-8A47-9710-562BE021B7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461" y="965024"/>
                <a:ext cx="8640145" cy="5284009"/>
              </a:xfrm>
              <a:blipFill>
                <a:blip r:embed="rId3"/>
                <a:stretch>
                  <a:fillRect l="-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4AD7A94-4F77-BD45-8EC1-BCC8ADC45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8995" y="2818258"/>
            <a:ext cx="3939420" cy="39738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2B558C-9C59-914A-8635-214A5C7BF21D}"/>
              </a:ext>
            </a:extLst>
          </p:cNvPr>
          <p:cNvSpPr/>
          <p:nvPr/>
        </p:nvSpPr>
        <p:spPr>
          <a:xfrm>
            <a:off x="7223205" y="6515134"/>
            <a:ext cx="18212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Matsuura and Harada 2020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A1465EF-CE0F-194F-B5C5-6033B83E72E5}"/>
                  </a:ext>
                </a:extLst>
              </p:cNvPr>
              <p:cNvSpPr/>
              <p:nvPr/>
            </p:nvSpPr>
            <p:spPr>
              <a:xfrm>
                <a:off x="7180" y="3503227"/>
                <a:ext cx="39999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76D6FF"/>
                    </a:solidFill>
                  </a:rPr>
                  <a:t>(Multiple) Source Domains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A1465EF-CE0F-194F-B5C5-6033B83E72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0" y="3503227"/>
                <a:ext cx="3999941" cy="400110"/>
              </a:xfrm>
              <a:prstGeom prst="rect">
                <a:avLst/>
              </a:prstGeom>
              <a:blipFill>
                <a:blip r:embed="rId5"/>
                <a:stretch>
                  <a:fillRect l="-1582" t="-6250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A91009F-B581-254B-9711-F21DF9537FCC}"/>
                  </a:ext>
                </a:extLst>
              </p:cNvPr>
              <p:cNvSpPr/>
              <p:nvPr/>
            </p:nvSpPr>
            <p:spPr>
              <a:xfrm>
                <a:off x="2007151" y="5895225"/>
                <a:ext cx="195245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FF8AD8"/>
                    </a:solidFill>
                  </a:rPr>
                  <a:t>Target Domain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A91009F-B581-254B-9711-F21DF9537F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151" y="5895225"/>
                <a:ext cx="1952458" cy="400110"/>
              </a:xfrm>
              <a:prstGeom prst="rect">
                <a:avLst/>
              </a:prstGeom>
              <a:blipFill>
                <a:blip r:embed="rId6"/>
                <a:stretch>
                  <a:fillRect l="-2581" t="-6250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7352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8832A-EA2D-EE41-AA33-18A1A2F1A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Domain Adversarial Neural Networks (DANN)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0AD277-1809-8243-BD2D-D189DC210F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b="1" dirty="0"/>
                  <a:t>DANN</a:t>
                </a:r>
                <a:r>
                  <a:rPr lang="en-US" sz="2000" dirty="0"/>
                  <a:t>: learns features that </a:t>
                </a:r>
                <a:r>
                  <a:rPr lang="en-US" sz="2000" b="1" dirty="0"/>
                  <a:t>cannot</a:t>
                </a:r>
                <a:r>
                  <a:rPr lang="en-US" sz="2000" dirty="0"/>
                  <a:t> tell which domain a sample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is from</a:t>
                </a:r>
              </a:p>
              <a:p>
                <a:r>
                  <a:rPr lang="en-US" sz="2000" dirty="0"/>
                  <a:t>For </a:t>
                </a:r>
                <a:r>
                  <a:rPr lang="en-US" sz="2000" b="1" dirty="0"/>
                  <a:t>DA: </a:t>
                </a:r>
                <a:r>
                  <a:rPr lang="en-US" sz="2000" dirty="0"/>
                  <a:t>Cannot tell 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is from</a:t>
                </a:r>
                <a:r>
                  <a:rPr lang="en-US" sz="2000" b="1" dirty="0"/>
                  <a:t> </a:t>
                </a:r>
                <a:r>
                  <a:rPr lang="en-US" sz="2000" dirty="0">
                    <a:solidFill>
                      <a:srgbClr val="76D6FF"/>
                    </a:solidFill>
                  </a:rPr>
                  <a:t>Source Domains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or </a:t>
                </a:r>
                <a:r>
                  <a:rPr lang="en-US" sz="2000" dirty="0">
                    <a:solidFill>
                      <a:srgbClr val="FF8AD8"/>
                    </a:solidFill>
                  </a:rPr>
                  <a:t>Target Domain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pPr marL="457200" lvl="1" indent="0">
                  <a:buNone/>
                </a:pPr>
                <a:endParaRPr lang="en-US" sz="16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0AD277-1809-8243-BD2D-D189DC210F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8168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8832A-EA2D-EE41-AA33-18A1A2F1A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Domain Adversarial Neural Networks (DANN)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0AD277-1809-8243-BD2D-D189DC210F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b="1" dirty="0"/>
                  <a:t>DANN</a:t>
                </a:r>
                <a:r>
                  <a:rPr lang="en-US" sz="2000" dirty="0"/>
                  <a:t>: learns features that </a:t>
                </a:r>
                <a:r>
                  <a:rPr lang="en-US" sz="2000" b="1" dirty="0"/>
                  <a:t>cannot</a:t>
                </a:r>
                <a:r>
                  <a:rPr lang="en-US" sz="2000" dirty="0"/>
                  <a:t> tell which domain a sample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is from</a:t>
                </a:r>
              </a:p>
              <a:p>
                <a:r>
                  <a:rPr lang="en-US" sz="2000" dirty="0"/>
                  <a:t>For </a:t>
                </a:r>
                <a:r>
                  <a:rPr lang="en-US" sz="2000" b="1" dirty="0"/>
                  <a:t>DA: </a:t>
                </a:r>
                <a:r>
                  <a:rPr lang="en-US" sz="2000" dirty="0"/>
                  <a:t>Cannot tell 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is from</a:t>
                </a:r>
                <a:r>
                  <a:rPr lang="en-US" sz="2000" b="1" dirty="0"/>
                  <a:t> </a:t>
                </a:r>
                <a:r>
                  <a:rPr lang="en-US" sz="2000" dirty="0">
                    <a:solidFill>
                      <a:srgbClr val="76D6FF"/>
                    </a:solidFill>
                  </a:rPr>
                  <a:t>Source Domains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or </a:t>
                </a:r>
                <a:r>
                  <a:rPr lang="en-US" sz="2000" dirty="0">
                    <a:solidFill>
                      <a:srgbClr val="FF8AD8"/>
                    </a:solidFill>
                  </a:rPr>
                  <a:t>Target Domain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</m:oMath>
                </a14:m>
                <a:endParaRPr lang="en-US" sz="2000" dirty="0"/>
              </a:p>
              <a:p>
                <a:r>
                  <a:rPr lang="en-US" sz="2000" b="1" dirty="0"/>
                  <a:t>How</a:t>
                </a:r>
                <a:r>
                  <a:rPr lang="en-US" sz="2000" dirty="0"/>
                  <a:t>: </a:t>
                </a:r>
                <a:r>
                  <a:rPr lang="en-US" sz="2000" b="1" dirty="0">
                    <a:solidFill>
                      <a:srgbClr val="97B476"/>
                    </a:solidFill>
                  </a:rPr>
                  <a:t>Model</a:t>
                </a:r>
                <a:r>
                  <a:rPr lang="en-US" sz="2000" dirty="0"/>
                  <a:t> can derive features that (1) improves </a:t>
                </a:r>
                <a:r>
                  <a:rPr lang="en-US" sz="2000" b="1" dirty="0">
                    <a:solidFill>
                      <a:srgbClr val="ADB9DB"/>
                    </a:solidFill>
                  </a:rPr>
                  <a:t>class classification </a:t>
                </a:r>
                <a:r>
                  <a:rPr lang="en-US" sz="2000" dirty="0"/>
                  <a:t>while (2) “fooling” </a:t>
                </a:r>
                <a:r>
                  <a:rPr lang="en-US" sz="2000" b="1" dirty="0">
                    <a:solidFill>
                      <a:srgbClr val="EBA5C8"/>
                    </a:solidFill>
                  </a:rPr>
                  <a:t>domain classifier</a:t>
                </a:r>
              </a:p>
              <a:p>
                <a:pPr lvl="1"/>
                <a:r>
                  <a:rPr lang="en-US" sz="1600" dirty="0"/>
                  <a:t>Classify objects (dogs, humans, etc.) based on </a:t>
                </a:r>
                <a:r>
                  <a:rPr lang="en-US" sz="1600" b="1" dirty="0"/>
                  <a:t>class information </a:t>
                </a:r>
                <a:r>
                  <a:rPr lang="en-US" sz="1600" dirty="0"/>
                  <a:t>while explicitly </a:t>
                </a:r>
                <a:r>
                  <a:rPr lang="en-US" sz="1600" b="1" dirty="0"/>
                  <a:t>hiding</a:t>
                </a:r>
                <a:r>
                  <a:rPr lang="en-US" sz="1600" dirty="0"/>
                  <a:t> domain information (image style, etc.)</a:t>
                </a:r>
              </a:p>
              <a:p>
                <a:pPr marL="457200" lvl="1" indent="0">
                  <a:buNone/>
                </a:pPr>
                <a:endParaRPr lang="en-US" sz="16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0AD277-1809-8243-BD2D-D189DC210F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oogle Shape;69;p15">
            <a:extLst>
              <a:ext uri="{FF2B5EF4-FFF2-40B4-BE49-F238E27FC236}">
                <a16:creationId xmlns:a16="http://schemas.microsoft.com/office/drawing/2014/main" id="{ABAEC544-F58B-F943-85CF-D741741F753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4158" y="4031811"/>
            <a:ext cx="5520160" cy="28261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788BAC-DDA6-434D-AE24-36804E9B8881}"/>
              </a:ext>
            </a:extLst>
          </p:cNvPr>
          <p:cNvSpPr/>
          <p:nvPr/>
        </p:nvSpPr>
        <p:spPr>
          <a:xfrm>
            <a:off x="7354856" y="6581001"/>
            <a:ext cx="17891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/>
              <a:t>Ganin</a:t>
            </a:r>
            <a:r>
              <a:rPr lang="en-US" sz="1200" dirty="0"/>
              <a:t> and </a:t>
            </a:r>
            <a:r>
              <a:rPr lang="en-US" sz="1200" dirty="0" err="1"/>
              <a:t>Lempitsky</a:t>
            </a:r>
            <a:r>
              <a:rPr lang="en-US" sz="1200" dirty="0"/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2221540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Gill Sans Nova Light"/>
        <a:ea typeface="Helvetica Neue Medium"/>
        <a:cs typeface="Helvetica Neue Medium"/>
      </a:majorFont>
      <a:minorFont>
        <a:latin typeface="Gill Sans Nova Light"/>
        <a:ea typeface="Helvetica Neue Medium"/>
        <a:cs typeface="Helvetica Neue Medium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Custom 1">
      <a:majorFont>
        <a:latin typeface="Gill Sans Nova Light"/>
        <a:ea typeface="Helvetica Neue Medium"/>
        <a:cs typeface="Helvetica Neue Medium"/>
      </a:majorFont>
      <a:minorFont>
        <a:latin typeface="Gill Sans Nova Light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extLst>
          <a:ext uri="{C572A759-6A51-4108-AA02-DFA0A04FC94B}">
            <ma14:wrappingTextBoxFlag xmlns:r="http://schemas.openxmlformats.org/officeDocument/2006/relationships" xmlns:p="http://schemas.openxmlformats.org/presentationml/2006/main" xmlns:ma14="http://schemas.microsoft.com/office/mac/drawingml/2011/main" xmlns:a14="http://schemas.microsoft.com/office/drawing/2010/main" xmlns:m="http://schemas.openxmlformats.org/officeDocument/2006/math" xmlns="" val="1"/>
          </a:ext>
        </a:extLst>
      </a:spPr>
      <a:bodyPr wrap="none" lIns="50800" tIns="50800" rIns="50800" bIns="50800" numCol="1" anchor="ctr">
        <a:spAutoFit/>
      </a:bodyPr>
      <a:lstStyle>
        <a:defPPr algn="l">
          <a:defRPr sz="2400" dirty="0">
            <a:gradFill>
              <a:gsLst>
                <a:gs pos="0">
                  <a:schemeClr val="tx1"/>
                </a:gs>
                <a:gs pos="100000">
                  <a:schemeClr val="tx1"/>
                </a:gs>
              </a:gsLst>
              <a:lin ang="5400000" scaled="1"/>
            </a:gra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26268</TotalTime>
  <Words>1001</Words>
  <Application>Microsoft Macintosh PowerPoint</Application>
  <PresentationFormat>On-screen Show (4:3)</PresentationFormat>
  <Paragraphs>121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Cambria Math</vt:lpstr>
      <vt:lpstr>Gill Sans Light</vt:lpstr>
      <vt:lpstr>Gill Sans Nova Light</vt:lpstr>
      <vt:lpstr>Helvetica Light</vt:lpstr>
      <vt:lpstr>Helvetica Neue</vt:lpstr>
      <vt:lpstr>Helvetica Neue Light</vt:lpstr>
      <vt:lpstr>Helvetica Neue Thin</vt:lpstr>
      <vt:lpstr>Office Theme</vt:lpstr>
      <vt:lpstr>White</vt:lpstr>
      <vt:lpstr>(How undergraduate researchers can contribute to) Computer Vision for Brain Imaging Analysis</vt:lpstr>
      <vt:lpstr>Overview</vt:lpstr>
      <vt:lpstr>PowerPoint Presentation</vt:lpstr>
      <vt:lpstr>Problem Setup</vt:lpstr>
      <vt:lpstr>Problem Setup</vt:lpstr>
      <vt:lpstr>Domain Adaptation and Generalization</vt:lpstr>
      <vt:lpstr>Domain Adaptation and Generalization</vt:lpstr>
      <vt:lpstr>Domain Adversarial Neural Networks (DANN)</vt:lpstr>
      <vt:lpstr>Domain Adversarial Neural Networks (DANN)</vt:lpstr>
      <vt:lpstr>Our Recent Work</vt:lpstr>
      <vt:lpstr>Our Recent Work</vt:lpstr>
      <vt:lpstr>What has Xingchen been up to?</vt:lpstr>
      <vt:lpstr>Growing as an Undergraduate Researcher</vt:lpstr>
      <vt:lpstr>DG in Medical Imaging Analysis</vt:lpstr>
      <vt:lpstr>DG in Medical Imaging Analysis</vt:lpstr>
      <vt:lpstr>Promising Preliminary Results</vt:lpstr>
      <vt:lpstr>Undergraduate Researchers Make Difference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3710 / ISSP 3565: Advanced Topics in Artificial Intelligence  Recent methods in medical imaging analysis</dc:title>
  <dc:creator>Hwang, Seong Jae</dc:creator>
  <cp:lastModifiedBy>Hwang, Seong Jae</cp:lastModifiedBy>
  <cp:revision>548</cp:revision>
  <dcterms:created xsi:type="dcterms:W3CDTF">2019-12-26T23:42:05Z</dcterms:created>
  <dcterms:modified xsi:type="dcterms:W3CDTF">2020-10-16T18:44:43Z</dcterms:modified>
</cp:coreProperties>
</file>