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9" r:id="rId1"/>
  </p:sldMasterIdLst>
  <p:notesMasterIdLst>
    <p:notesMasterId r:id="rId13"/>
  </p:notesMasterIdLst>
  <p:handoutMasterIdLst>
    <p:handoutMasterId r:id="rId14"/>
  </p:handoutMasterIdLst>
  <p:sldIdLst>
    <p:sldId id="2038" r:id="rId2"/>
    <p:sldId id="2068" r:id="rId3"/>
    <p:sldId id="2039" r:id="rId4"/>
    <p:sldId id="2031" r:id="rId5"/>
    <p:sldId id="2034" r:id="rId6"/>
    <p:sldId id="2056" r:id="rId7"/>
    <p:sldId id="2062" r:id="rId8"/>
    <p:sldId id="2064" r:id="rId9"/>
    <p:sldId id="2071" r:id="rId10"/>
    <p:sldId id="2069" r:id="rId11"/>
    <p:sldId id="2070" r:id="rId12"/>
  </p:sldIdLst>
  <p:sldSz cx="12192000" cy="6858000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FFFFCC"/>
    <a:srgbClr val="990099"/>
    <a:srgbClr val="FF0000"/>
    <a:srgbClr val="0000FF"/>
    <a:srgbClr val="FF2600"/>
    <a:srgbClr val="00355E"/>
    <a:srgbClr val="FF3300"/>
    <a:srgbClr val="FF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62" autoAdjust="0"/>
    <p:restoredTop sz="89798" autoAdjust="0"/>
  </p:normalViewPr>
  <p:slideViewPr>
    <p:cSldViewPr>
      <p:cViewPr varScale="1">
        <p:scale>
          <a:sx n="99" d="100"/>
          <a:sy n="99" d="100"/>
        </p:scale>
        <p:origin x="15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189662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45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CAPRIO v2.0 </a:t>
            </a:r>
            <a:r>
              <a:rPr lang="en-US" dirty="0"/>
              <a:t>offers enhanced indoor context-awareness in terms of accessibility and congestion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637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96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629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F9BA324-AFF5-4445-B04E-9D67CFEB3A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71664" y="6370956"/>
            <a:ext cx="816429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altLang="en-US" sz="1100" b="1" dirty="0">
                <a:latin typeface="+mj-lt"/>
              </a:rPr>
              <a:t>Constantinos Costa </a:t>
            </a:r>
            <a:r>
              <a:rPr lang="de-DE" altLang="en-US" sz="1100" b="0" dirty="0">
                <a:latin typeface="+mj-lt"/>
              </a:rPr>
              <a:t>| </a:t>
            </a:r>
            <a:r>
              <a:rPr lang="en-US" altLang="en-US" sz="1100" b="0" dirty="0">
                <a:latin typeface="+mj-lt"/>
              </a:rPr>
              <a:t>School of Computing and Information, Dep. of Computer Science, University of Pittsburgh</a:t>
            </a:r>
          </a:p>
          <a:p>
            <a:pPr algn="l" eaLnBrk="1" hangingPunct="1">
              <a:defRPr/>
            </a:pPr>
            <a:endParaRPr lang="en-US" sz="1100" b="0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7FDA833-39EA-484C-BABB-F2CF2BC451F7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896533" y="6238875"/>
            <a:ext cx="685867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42D0EB-F64F-4B1E-ACC0-62B41FE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15688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B0AC02-2866-43AB-A608-8311B320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15688" cy="5007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90948A9-F4AD-4BC4-AE24-BC3644FE46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6106694"/>
            <a:ext cx="1944216" cy="6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0896533" y="6238875"/>
            <a:ext cx="685867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15688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4"/>
            <a:ext cx="10915688" cy="5007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895BF-636A-4741-8D46-EB9291D204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71664" y="6370956"/>
            <a:ext cx="816429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altLang="en-US" sz="1100" b="1" dirty="0">
                <a:latin typeface="+mj-lt"/>
              </a:rPr>
              <a:t>Constantinos Costa </a:t>
            </a:r>
            <a:r>
              <a:rPr lang="de-DE" altLang="en-US" sz="1100" b="0" dirty="0">
                <a:latin typeface="+mj-lt"/>
              </a:rPr>
              <a:t>| </a:t>
            </a:r>
            <a:r>
              <a:rPr lang="en-US" altLang="en-US" sz="1100" b="0" dirty="0">
                <a:latin typeface="+mj-lt"/>
              </a:rPr>
              <a:t>School of Computing and Information, Dep. of Computer Science, University of Pittsburgh</a:t>
            </a:r>
          </a:p>
          <a:p>
            <a:pPr algn="l" eaLnBrk="1" hangingPunct="1">
              <a:defRPr/>
            </a:pPr>
            <a:endParaRPr lang="en-US" sz="1100" b="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E3C981-40A5-4502-871A-E0FCA15C7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6106694"/>
            <a:ext cx="1944216" cy="6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996315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52513"/>
            <a:ext cx="10972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790951" y="6553200"/>
            <a:ext cx="4705349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476252" y="0"/>
            <a:ext cx="11144249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3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2" r:id="rId2"/>
    <p:sldLayoutId id="2147483843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admtlab.com/capr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admtlab.com/capri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74637"/>
            <a:ext cx="10915688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CAPRIO: Context Aware Path Recommendation exploiting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Indoor and Outdoor information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919536" y="1994293"/>
            <a:ext cx="964907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sz="2800" dirty="0"/>
          </a:p>
          <a:p>
            <a:pPr algn="ctr"/>
            <a:r>
              <a:rPr lang="en-US" sz="2800" dirty="0"/>
              <a:t>C. Costa</a:t>
            </a:r>
            <a:r>
              <a:rPr lang="en-US" sz="2800" b="0" dirty="0"/>
              <a:t>,  X. Ge, B. Nixon, P. K. Chrysanthis</a:t>
            </a:r>
          </a:p>
          <a:p>
            <a:pPr algn="ctr"/>
            <a:r>
              <a:rPr lang="en-US" sz="2800" b="0" dirty="0"/>
              <a:t>Advanced Data Management Technologies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</a:rPr>
              <a:t>School of Computing and Information</a:t>
            </a:r>
          </a:p>
          <a:p>
            <a:pPr algn="ctr"/>
            <a:r>
              <a:rPr lang="en-US" altLang="en-US" sz="2400" b="0" dirty="0">
                <a:solidFill>
                  <a:schemeClr val="tx1"/>
                </a:solidFill>
              </a:rPr>
              <a:t>Dep. of Computer Science, University of Pittsburgh, USA</a:t>
            </a:r>
          </a:p>
          <a:p>
            <a:pPr algn="ctr"/>
            <a:endParaRPr lang="en-US" altLang="en-US" sz="20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09600" y="6011561"/>
            <a:ext cx="10915688" cy="657799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355E"/>
                </a:solidFill>
              </a:rPr>
              <a:t>CS Undergraduate Research Symposium</a:t>
            </a:r>
          </a:p>
          <a:p>
            <a:pPr algn="ctr" eaLnBrk="1" hangingPunct="1"/>
            <a:r>
              <a:rPr lang="en-US" sz="1600" b="0" dirty="0">
                <a:solidFill>
                  <a:srgbClr val="00355E"/>
                </a:solidFill>
              </a:rPr>
              <a:t>School of Computing and Information, Department of Computer Science</a:t>
            </a:r>
            <a:endParaRPr lang="fr-FR" altLang="en-US" sz="1600" b="0" dirty="0">
              <a:solidFill>
                <a:srgbClr val="00355E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E675F5-D679-4779-8B4F-1DE7D4EAE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5"/>
          <a:stretch/>
        </p:blipFill>
        <p:spPr bwMode="auto">
          <a:xfrm>
            <a:off x="4851572" y="5108094"/>
            <a:ext cx="2126899" cy="6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06FC24-FBA0-4424-AA34-CC205303C717}"/>
              </a:ext>
            </a:extLst>
          </p:cNvPr>
          <p:cNvSpPr/>
          <p:nvPr/>
        </p:nvSpPr>
        <p:spPr>
          <a:xfrm>
            <a:off x="6957648" y="5345782"/>
            <a:ext cx="3599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hlinkClick r:id="rId4"/>
              </a:rPr>
              <a:t>https://admtlab.com/</a:t>
            </a:r>
            <a:r>
              <a:rPr lang="en-US" sz="2000" dirty="0">
                <a:hlinkClick r:id="rId4"/>
              </a:rPr>
              <a:t>caprio/</a:t>
            </a:r>
            <a:endParaRPr lang="en-US" sz="2000" dirty="0"/>
          </a:p>
        </p:txBody>
      </p:sp>
      <p:pic>
        <p:nvPicPr>
          <p:cNvPr id="5" name="Picture 4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4371500B-B96E-45B8-93D2-8E4BC9320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30" y="4817694"/>
            <a:ext cx="936962" cy="9369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F901A7-36CA-465B-B947-36CB8159AE52}"/>
              </a:ext>
            </a:extLst>
          </p:cNvPr>
          <p:cNvCxnSpPr/>
          <p:nvPr/>
        </p:nvCxnSpPr>
        <p:spPr bwMode="auto">
          <a:xfrm>
            <a:off x="609600" y="6034303"/>
            <a:ext cx="10959008" cy="0"/>
          </a:xfrm>
          <a:prstGeom prst="line">
            <a:avLst/>
          </a:prstGeom>
          <a:noFill/>
          <a:ln w="38100" cap="flat" cmpd="sng" algn="ctr">
            <a:solidFill>
              <a:srgbClr val="00355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DF26B783-4116-4E78-92E9-EA75BE93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0" y="5080250"/>
            <a:ext cx="2126899" cy="8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01C143D-EF94-43A5-AB16-03A2E761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6" y="2051610"/>
            <a:ext cx="1680093" cy="27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AC49BA4-19C5-445F-BE06-E380858105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" y="5164280"/>
            <a:ext cx="2408603" cy="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69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90CE-6CB8-446B-B67A-8293F163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CAPRIO Team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FCD304-27AC-46F2-81AC-71DE271B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28" y="2130262"/>
            <a:ext cx="5075289" cy="4204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E4D5C2-E7D0-490D-882B-17E74E8B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6" y="1201162"/>
            <a:ext cx="5283083" cy="46531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B06E5ED-B60F-4A5E-BA07-D04C642B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97" y="1003702"/>
            <a:ext cx="2149921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312257-7167-45F4-B909-80168C2FABDE}"/>
              </a:ext>
            </a:extLst>
          </p:cNvPr>
          <p:cNvGrpSpPr/>
          <p:nvPr/>
        </p:nvGrpSpPr>
        <p:grpSpPr>
          <a:xfrm>
            <a:off x="666712" y="1048326"/>
            <a:ext cx="5213264" cy="5051516"/>
            <a:chOff x="666712" y="1048326"/>
            <a:chExt cx="5213264" cy="5051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81D8B7-BF08-4EBE-B72E-F3F16CD2F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712" y="1048326"/>
              <a:ext cx="5213264" cy="505151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B407E3-52A1-4D61-85C3-97B66FF7A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722" y="1048326"/>
              <a:ext cx="1025790" cy="1641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15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74637"/>
            <a:ext cx="10915688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CAPRIO: Context Aware Path Recommendation exploiting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Indoor and Outdoor information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919536" y="1994293"/>
            <a:ext cx="964907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C. Costa</a:t>
            </a:r>
            <a:r>
              <a:rPr lang="en-US" sz="2800" b="0" dirty="0"/>
              <a:t>,  X. Ge, B. Nixon, P. K. Chrysanthis</a:t>
            </a:r>
          </a:p>
          <a:p>
            <a:pPr algn="ctr"/>
            <a:r>
              <a:rPr lang="en-US" sz="2800" b="0"/>
              <a:t>Advanced Data Management Technologies</a:t>
            </a:r>
            <a:endParaRPr lang="en-US" sz="2800" b="0" dirty="0"/>
          </a:p>
          <a:p>
            <a:pPr algn="ctr"/>
            <a:r>
              <a:rPr lang="en-US" sz="2400" b="0" dirty="0">
                <a:solidFill>
                  <a:schemeClr val="tx1"/>
                </a:solidFill>
              </a:rPr>
              <a:t>School of Computing and Information</a:t>
            </a:r>
          </a:p>
          <a:p>
            <a:pPr algn="ctr"/>
            <a:r>
              <a:rPr lang="en-US" altLang="en-US" sz="2400" b="0" dirty="0">
                <a:solidFill>
                  <a:schemeClr val="tx1"/>
                </a:solidFill>
              </a:rPr>
              <a:t>Dep. of Computer Science, University of Pittsburgh, USA</a:t>
            </a:r>
          </a:p>
          <a:p>
            <a:pPr algn="ctr"/>
            <a:endParaRPr lang="en-US" altLang="en-US" sz="20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09600" y="6011561"/>
            <a:ext cx="10915688" cy="657799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355E"/>
                </a:solidFill>
              </a:rPr>
              <a:t>CS Undergraduate Research Symposium</a:t>
            </a:r>
          </a:p>
          <a:p>
            <a:pPr algn="ctr" eaLnBrk="1" hangingPunct="1"/>
            <a:r>
              <a:rPr lang="en-US" sz="1600" b="0" dirty="0">
                <a:solidFill>
                  <a:srgbClr val="00355E"/>
                </a:solidFill>
              </a:rPr>
              <a:t>School of Computing and Information, Department of Computer Science</a:t>
            </a:r>
            <a:endParaRPr lang="fr-FR" altLang="en-US" sz="1600" b="0" dirty="0">
              <a:solidFill>
                <a:srgbClr val="00355E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E675F5-D679-4779-8B4F-1DE7D4EAE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5"/>
          <a:stretch/>
        </p:blipFill>
        <p:spPr bwMode="auto">
          <a:xfrm>
            <a:off x="4851572" y="5108094"/>
            <a:ext cx="2126899" cy="6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06FC24-FBA0-4424-AA34-CC205303C717}"/>
              </a:ext>
            </a:extLst>
          </p:cNvPr>
          <p:cNvSpPr/>
          <p:nvPr/>
        </p:nvSpPr>
        <p:spPr>
          <a:xfrm>
            <a:off x="6957648" y="5345782"/>
            <a:ext cx="3599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hlinkClick r:id="rId4"/>
              </a:rPr>
              <a:t>https://admtlab.com/</a:t>
            </a:r>
            <a:r>
              <a:rPr lang="en-US" sz="2000" dirty="0">
                <a:hlinkClick r:id="rId4"/>
              </a:rPr>
              <a:t>caprio/</a:t>
            </a:r>
            <a:endParaRPr lang="en-US" sz="2000" dirty="0"/>
          </a:p>
        </p:txBody>
      </p:sp>
      <p:pic>
        <p:nvPicPr>
          <p:cNvPr id="5" name="Picture 4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4371500B-B96E-45B8-93D2-8E4BC9320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30" y="4817694"/>
            <a:ext cx="936962" cy="9369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F901A7-36CA-465B-B947-36CB8159AE52}"/>
              </a:ext>
            </a:extLst>
          </p:cNvPr>
          <p:cNvCxnSpPr/>
          <p:nvPr/>
        </p:nvCxnSpPr>
        <p:spPr bwMode="auto">
          <a:xfrm>
            <a:off x="609600" y="6034303"/>
            <a:ext cx="10959008" cy="0"/>
          </a:xfrm>
          <a:prstGeom prst="line">
            <a:avLst/>
          </a:prstGeom>
          <a:noFill/>
          <a:ln w="38100" cap="flat" cmpd="sng" algn="ctr">
            <a:solidFill>
              <a:srgbClr val="00355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DF26B783-4116-4E78-92E9-EA75BE93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0" y="5080250"/>
            <a:ext cx="2126899" cy="8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01C143D-EF94-43A5-AB16-03A2E761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6" y="2051610"/>
            <a:ext cx="1680093" cy="27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9E576A-D5E6-4C60-AC8B-A805436B7301}"/>
              </a:ext>
            </a:extLst>
          </p:cNvPr>
          <p:cNvSpPr/>
          <p:nvPr/>
        </p:nvSpPr>
        <p:spPr>
          <a:xfrm>
            <a:off x="568312" y="1939479"/>
            <a:ext cx="109156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Thank you!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1A30934-4670-4A38-B6AD-99AC24FD6F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7" y="5158231"/>
            <a:ext cx="2408603" cy="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96EC-01C0-4D9F-831C-9CE8F3CD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CAPRIO </a:t>
            </a:r>
            <a:r>
              <a:rPr lang="en-US" dirty="0"/>
              <a:t>- How everything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F9005-89C8-4F29-9CCF-E2E98C677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as a “simple” idea</a:t>
            </a:r>
          </a:p>
          <a:p>
            <a:r>
              <a:rPr lang="en-US" dirty="0"/>
              <a:t>I came to Pittsburgh from Cyprus on January 2019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7684B4-AF7B-4629-A50F-35B32393E3B1}"/>
              </a:ext>
            </a:extLst>
          </p:cNvPr>
          <p:cNvGrpSpPr/>
          <p:nvPr/>
        </p:nvGrpSpPr>
        <p:grpSpPr>
          <a:xfrm>
            <a:off x="479376" y="2351453"/>
            <a:ext cx="3697855" cy="3485928"/>
            <a:chOff x="623392" y="2351452"/>
            <a:chExt cx="3771100" cy="35549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E55682-EFFE-4F6D-88C6-28708D74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400" y="2428036"/>
              <a:ext cx="3699092" cy="34783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69584F-C0CB-46CE-99AD-4AE6A81F0F07}"/>
                </a:ext>
              </a:extLst>
            </p:cNvPr>
            <p:cNvSpPr txBox="1"/>
            <p:nvPr/>
          </p:nvSpPr>
          <p:spPr>
            <a:xfrm>
              <a:off x="623392" y="2351452"/>
              <a:ext cx="37711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Weather in Cyprus</a:t>
              </a:r>
            </a:p>
            <a:p>
              <a:pPr algn="ctr"/>
              <a:r>
                <a:rPr lang="en-US" sz="2400" dirty="0"/>
                <a:t>(in January)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03932-F6BC-4F6A-A735-22A1C7DAB603}"/>
              </a:ext>
            </a:extLst>
          </p:cNvPr>
          <p:cNvGrpSpPr/>
          <p:nvPr/>
        </p:nvGrpSpPr>
        <p:grpSpPr>
          <a:xfrm>
            <a:off x="4282108" y="2351453"/>
            <a:ext cx="3697855" cy="3509044"/>
            <a:chOff x="4592802" y="2350495"/>
            <a:chExt cx="3771100" cy="357854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C9A3EE9-B06B-47D2-A76D-71382D00B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48" y="2428036"/>
              <a:ext cx="3501008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9015FE-C99E-493A-B865-F4BCA2CE2BA9}"/>
                </a:ext>
              </a:extLst>
            </p:cNvPr>
            <p:cNvSpPr txBox="1"/>
            <p:nvPr/>
          </p:nvSpPr>
          <p:spPr>
            <a:xfrm>
              <a:off x="4592802" y="2350495"/>
              <a:ext cx="37711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Weather in Pittsburgh</a:t>
              </a:r>
            </a:p>
            <a:p>
              <a:pPr algn="ctr"/>
              <a:r>
                <a:rPr lang="en-US" sz="2400" dirty="0"/>
                <a:t>(in January)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4FE442C-7ED5-4A89-8C0F-BC254EA7B051}"/>
              </a:ext>
            </a:extLst>
          </p:cNvPr>
          <p:cNvSpPr txBox="1"/>
          <p:nvPr/>
        </p:nvSpPr>
        <p:spPr>
          <a:xfrm>
            <a:off x="7921219" y="2406286"/>
            <a:ext cx="4151445" cy="388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kern="0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charset="0"/>
              </a:rPr>
              <a:t>A regular day in Pitt: …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</a:rPr>
              <a:t>Costas: I am very cold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sym typeface="Wingdings" panose="05000000000000000000" pitchFamily="2" charset="2"/>
              </a:rPr>
              <a:t>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Panos: Hm … Let’s do something about it … We are computer scientists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sym typeface="Wingdings" panose="05000000000000000000" pitchFamily="2" charset="2"/>
              </a:rPr>
              <a:t>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Arial"/>
                <a:ea typeface="ＭＳ Ｐゴシック" charset="0"/>
              </a:rPr>
              <a:t>Let’s create a system!!!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1034" name="Picture 10" descr="Hot Emoji [Free Download All Emojis] | Emoji Island">
            <a:extLst>
              <a:ext uri="{FF2B5EF4-FFF2-40B4-BE49-F238E27FC236}">
                <a16:creationId xmlns:a16="http://schemas.microsoft.com/office/drawing/2014/main" id="{ED678453-0D5D-400B-AEE7-25543BC3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66" y="5064280"/>
            <a:ext cx="748620" cy="7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ld Emoji [Free Download All Emojis] | Emoji Island">
            <a:extLst>
              <a:ext uri="{FF2B5EF4-FFF2-40B4-BE49-F238E27FC236}">
                <a16:creationId xmlns:a16="http://schemas.microsoft.com/office/drawing/2014/main" id="{1088F841-BBBA-4361-B9E3-5C767F26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51" y="4951157"/>
            <a:ext cx="892852" cy="9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Enabling </a:t>
            </a:r>
            <a:r>
              <a:rPr lang="en-US" sz="2800" b="1" dirty="0"/>
              <a:t>navigation</a:t>
            </a:r>
            <a:r>
              <a:rPr lang="en-US" sz="2800" dirty="0"/>
              <a:t> that considers the indoor or outdoor </a:t>
            </a:r>
            <a:r>
              <a:rPr lang="en-US" sz="2800" b="1" dirty="0"/>
              <a:t>context</a:t>
            </a:r>
            <a:r>
              <a:rPr lang="en-US" sz="2800" dirty="0"/>
              <a:t>:</a:t>
            </a:r>
          </a:p>
          <a:p>
            <a:pPr lvl="1"/>
            <a:r>
              <a:rPr lang="en-US" sz="2400" b="1" dirty="0"/>
              <a:t>Minimizes</a:t>
            </a:r>
            <a:r>
              <a:rPr lang="en-US" sz="2400" dirty="0"/>
              <a:t> the </a:t>
            </a:r>
            <a:r>
              <a:rPr lang="en-US" sz="2400" b="1" dirty="0"/>
              <a:t>outdoor or indoor</a:t>
            </a:r>
            <a:r>
              <a:rPr lang="en-US" sz="2400" dirty="0"/>
              <a:t> section of a path that has </a:t>
            </a:r>
            <a:r>
              <a:rPr lang="en-US" sz="2400" b="1" dirty="0"/>
              <a:t>vital</a:t>
            </a:r>
            <a:r>
              <a:rPr lang="en-US" sz="2400" dirty="0"/>
              <a:t> role during extreme </a:t>
            </a:r>
            <a:r>
              <a:rPr lang="en-US" sz="2400" b="1" dirty="0"/>
              <a:t>weather conditions, natural disasters </a:t>
            </a:r>
            <a:r>
              <a:rPr lang="en-US" sz="2400" dirty="0"/>
              <a:t>and</a:t>
            </a:r>
            <a:r>
              <a:rPr lang="en-US" sz="2400" b="1" dirty="0"/>
              <a:t> pandemics.</a:t>
            </a:r>
          </a:p>
          <a:p>
            <a:pPr lvl="1"/>
            <a:endParaRPr lang="en-US" sz="700" b="1" dirty="0"/>
          </a:p>
          <a:p>
            <a:pPr lvl="1"/>
            <a:r>
              <a:rPr lang="en-US" sz="2400" b="1" dirty="0"/>
              <a:t>Recommends </a:t>
            </a:r>
            <a:r>
              <a:rPr lang="en-US" sz="2400" dirty="0"/>
              <a:t>paths that satisfy the </a:t>
            </a:r>
            <a:r>
              <a:rPr lang="en-US" sz="2400" b="1" dirty="0"/>
              <a:t>accessibility </a:t>
            </a:r>
            <a:r>
              <a:rPr lang="en-US" sz="2400" dirty="0"/>
              <a:t>constraints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7BF12E-C366-4138-B8DC-65E214D44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809238"/>
            <a:ext cx="2074650" cy="1154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AA6B37-797F-4D86-965C-E1007C4AE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834591"/>
            <a:ext cx="2104528" cy="11829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50637-47AF-4D11-A7DF-76954DE0C28A}"/>
              </a:ext>
            </a:extLst>
          </p:cNvPr>
          <p:cNvSpPr/>
          <p:nvPr/>
        </p:nvSpPr>
        <p:spPr>
          <a:xfrm>
            <a:off x="2855640" y="5031407"/>
            <a:ext cx="2104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BBC: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heatwave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 in Japan, 2018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00E423-43ED-4866-994A-03F9F2F4894B}"/>
              </a:ext>
            </a:extLst>
          </p:cNvPr>
          <p:cNvSpPr/>
          <p:nvPr/>
        </p:nvSpPr>
        <p:spPr>
          <a:xfrm>
            <a:off x="601791" y="4964136"/>
            <a:ext cx="2074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CNN: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polar vortex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in Iowa,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F7CCC-C92B-4449-B8F7-F7E8053C7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21" b="30202"/>
          <a:stretch/>
        </p:blipFill>
        <p:spPr>
          <a:xfrm>
            <a:off x="5176575" y="3830305"/>
            <a:ext cx="2117922" cy="1182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B72282-3B96-4F39-BB70-CDF6F8F76695}"/>
              </a:ext>
            </a:extLst>
          </p:cNvPr>
          <p:cNvSpPr/>
          <p:nvPr/>
        </p:nvSpPr>
        <p:spPr>
          <a:xfrm>
            <a:off x="5159896" y="4964135"/>
            <a:ext cx="2134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CNN: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Congestion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 at Liverpool Street station in UK,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44B2FD-EAB6-4B4D-91B8-28DAB5B842B7}"/>
              </a:ext>
            </a:extLst>
          </p:cNvPr>
          <p:cNvSpPr/>
          <p:nvPr/>
        </p:nvSpPr>
        <p:spPr>
          <a:xfrm>
            <a:off x="9566736" y="4928089"/>
            <a:ext cx="1958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32 million 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of adults in US have some type of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 mobility disability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522A3C-9A72-4A4B-A3FB-9BE271F2B4ED}"/>
              </a:ext>
            </a:extLst>
          </p:cNvPr>
          <p:cNvSpPr/>
          <p:nvPr/>
        </p:nvSpPr>
        <p:spPr>
          <a:xfrm>
            <a:off x="7536160" y="5009491"/>
            <a:ext cx="1958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COVID-19 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with Over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ＭＳ Ｐゴシック" charset="0"/>
              </a:rPr>
              <a:t>2 million 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ＭＳ Ｐゴシック" charset="0"/>
              </a:rPr>
              <a:t>cases in US, 2020</a:t>
            </a:r>
          </a:p>
        </p:txBody>
      </p:sp>
      <p:pic>
        <p:nvPicPr>
          <p:cNvPr id="1028" name="Picture 4" descr="Covid-19 | New Scientist">
            <a:extLst>
              <a:ext uri="{FF2B5EF4-FFF2-40B4-BE49-F238E27FC236}">
                <a16:creationId xmlns:a16="http://schemas.microsoft.com/office/drawing/2014/main" id="{3DE73B22-4259-4965-A7D1-2F3D13249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85" y="3830305"/>
            <a:ext cx="1891339" cy="11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cessibility | National Archives">
            <a:extLst>
              <a:ext uri="{FF2B5EF4-FFF2-40B4-BE49-F238E27FC236}">
                <a16:creationId xmlns:a16="http://schemas.microsoft.com/office/drawing/2014/main" id="{A00F1F03-EFE3-4902-95E1-CCEA016B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717032"/>
            <a:ext cx="1295924" cy="12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7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4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0209D0-52F3-441F-9D06-5866D65085ED}"/>
              </a:ext>
            </a:extLst>
          </p:cNvPr>
          <p:cNvSpPr/>
          <p:nvPr/>
        </p:nvSpPr>
        <p:spPr bwMode="auto">
          <a:xfrm>
            <a:off x="609600" y="3907314"/>
            <a:ext cx="10915688" cy="189795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F8B76-ED57-4F57-B5BD-A8584B5F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15688" cy="633412"/>
          </a:xfrm>
        </p:spPr>
        <p:txBody>
          <a:bodyPr/>
          <a:lstStyle/>
          <a:p>
            <a:r>
              <a:rPr lang="en-US" dirty="0"/>
              <a:t>CAPRIO v2.0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F71F9-F29C-4A8C-85FD-37BDDF82DD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124744"/>
            <a:ext cx="10915688" cy="5007256"/>
          </a:xfrm>
        </p:spPr>
        <p:txBody>
          <a:bodyPr/>
          <a:lstStyle/>
          <a:p>
            <a:r>
              <a:rPr lang="en-US" sz="2600" dirty="0"/>
              <a:t>Navigation solutions primarily focus on </a:t>
            </a:r>
            <a:r>
              <a:rPr lang="en-US" sz="2600" b="1" dirty="0"/>
              <a:t>outdoor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FF0000"/>
                </a:solidFill>
              </a:rPr>
              <a:t>or</a:t>
            </a:r>
            <a:r>
              <a:rPr lang="en-US" sz="2600" dirty="0"/>
              <a:t> </a:t>
            </a:r>
            <a:r>
              <a:rPr lang="en-US" sz="2600" b="1" dirty="0"/>
              <a:t>indoor</a:t>
            </a:r>
            <a:r>
              <a:rPr lang="en-US" sz="2600" dirty="0"/>
              <a:t> localization and navigation.</a:t>
            </a:r>
            <a:br>
              <a:rPr lang="en-US" sz="2600" dirty="0"/>
            </a:br>
            <a:endParaRPr lang="en-US" sz="2600" dirty="0"/>
          </a:p>
          <a:p>
            <a:pPr marL="0" indent="0">
              <a:buNone/>
            </a:pPr>
            <a:endParaRPr lang="en-US" sz="1400" dirty="0"/>
          </a:p>
          <a:p>
            <a:endParaRPr lang="en-US" sz="1200" dirty="0"/>
          </a:p>
          <a:p>
            <a:r>
              <a:rPr lang="en-US" sz="2600" dirty="0"/>
              <a:t>Only a handful of the state-of-the-art solutions consider </a:t>
            </a:r>
            <a:r>
              <a:rPr lang="en-US" sz="2600" b="1" dirty="0"/>
              <a:t>outdoor-indoor</a:t>
            </a:r>
            <a:r>
              <a:rPr lang="en-US" sz="2600" dirty="0"/>
              <a:t> </a:t>
            </a:r>
            <a:r>
              <a:rPr lang="en-US" sz="2600" b="1" dirty="0"/>
              <a:t>seamless</a:t>
            </a:r>
            <a:r>
              <a:rPr lang="en-US" sz="2600" dirty="0"/>
              <a:t> </a:t>
            </a:r>
            <a:r>
              <a:rPr lang="en-US" sz="2600" b="1" dirty="0"/>
              <a:t>transition (</a:t>
            </a:r>
            <a:r>
              <a:rPr lang="en-US" sz="2600" dirty="0"/>
              <a:t>switch) techniques.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2600" b="1" dirty="0">
                <a:solidFill>
                  <a:srgbClr val="007A37"/>
                </a:solidFill>
              </a:rPr>
              <a:t>CAPRIO v2.0 Approach: </a:t>
            </a:r>
            <a:r>
              <a:rPr lang="en-US" sz="2600" dirty="0"/>
              <a:t>Supports a </a:t>
            </a:r>
            <a:r>
              <a:rPr lang="en-US" sz="2600" b="1" dirty="0"/>
              <a:t>multi-objective context-aware</a:t>
            </a:r>
            <a:r>
              <a:rPr lang="en-US" sz="2600" dirty="0"/>
              <a:t> path recommendation that exploits </a:t>
            </a:r>
            <a:r>
              <a:rPr lang="en-US" sz="2600" b="1" dirty="0"/>
              <a:t>Indoor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FF0000"/>
                </a:solidFill>
              </a:rPr>
              <a:t>and</a:t>
            </a:r>
            <a:r>
              <a:rPr lang="en-US" sz="2600" dirty="0"/>
              <a:t> </a:t>
            </a:r>
            <a:r>
              <a:rPr lang="en-US" sz="2600" b="1" dirty="0"/>
              <a:t>Outdoor</a:t>
            </a:r>
            <a:r>
              <a:rPr lang="en-US" sz="2600" dirty="0"/>
              <a:t> information </a:t>
            </a:r>
            <a:r>
              <a:rPr lang="en-US" sz="2800" dirty="0">
                <a:solidFill>
                  <a:srgbClr val="000000"/>
                </a:solidFill>
              </a:rPr>
              <a:t>(e.g., accessibility, indoor congestion, outdoor exposure, distance)</a:t>
            </a:r>
            <a:r>
              <a:rPr lang="en-US" sz="2600" dirty="0"/>
              <a:t>.</a:t>
            </a:r>
          </a:p>
        </p:txBody>
      </p:sp>
      <p:pic>
        <p:nvPicPr>
          <p:cNvPr id="12" name="Picture 2" descr="Image result for OpenStreetMap">
            <a:extLst>
              <a:ext uri="{FF2B5EF4-FFF2-40B4-BE49-F238E27FC236}">
                <a16:creationId xmlns:a16="http://schemas.microsoft.com/office/drawing/2014/main" id="{0155F377-2675-474E-904B-714767FF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53" y="2205710"/>
            <a:ext cx="624495" cy="62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Google Maps">
            <a:extLst>
              <a:ext uri="{FF2B5EF4-FFF2-40B4-BE49-F238E27FC236}">
                <a16:creationId xmlns:a16="http://schemas.microsoft.com/office/drawing/2014/main" id="{0A0806ED-8FE8-6D44-99A9-F6B0B961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2132857"/>
            <a:ext cx="624495" cy="6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Bing Maps">
            <a:extLst>
              <a:ext uri="{FF2B5EF4-FFF2-40B4-BE49-F238E27FC236}">
                <a16:creationId xmlns:a16="http://schemas.microsoft.com/office/drawing/2014/main" id="{F9F5F230-EB1C-0A45-A78E-61A92AC3A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39" y="2192461"/>
            <a:ext cx="575128" cy="5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Here WeGo">
            <a:extLst>
              <a:ext uri="{FF2B5EF4-FFF2-40B4-BE49-F238E27FC236}">
                <a16:creationId xmlns:a16="http://schemas.microsoft.com/office/drawing/2014/main" id="{F143831C-6CAD-5F47-9937-B0E1DB63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84" y="2192461"/>
            <a:ext cx="575128" cy="5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mage result for TomTom">
            <a:extLst>
              <a:ext uri="{FF2B5EF4-FFF2-40B4-BE49-F238E27FC236}">
                <a16:creationId xmlns:a16="http://schemas.microsoft.com/office/drawing/2014/main" id="{E9A8B683-A9B1-5D40-A0A3-61544CE2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133821"/>
            <a:ext cx="1133958" cy="6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e result for Waze">
            <a:extLst>
              <a:ext uri="{FF2B5EF4-FFF2-40B4-BE49-F238E27FC236}">
                <a16:creationId xmlns:a16="http://schemas.microsoft.com/office/drawing/2014/main" id="{9C94344F-82C1-C044-878F-D77D6F21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2151093"/>
            <a:ext cx="702689" cy="7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s-ssl.webflow.com/5836aa64e1025f0e4d9296d3/5836b0923e8b8e776f807392_mazemap%20logo%20symbol%20white%20background%20square%20rounded%20with%20shadow.png">
            <a:extLst>
              <a:ext uri="{FF2B5EF4-FFF2-40B4-BE49-F238E27FC236}">
                <a16:creationId xmlns:a16="http://schemas.microsoft.com/office/drawing/2014/main" id="{D43D1F58-8813-2742-935E-9883194C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00" y="2080524"/>
            <a:ext cx="923345" cy="9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ap.cs.ucy.ac.cy/viewer/build/images/building-icon.png">
            <a:extLst>
              <a:ext uri="{FF2B5EF4-FFF2-40B4-BE49-F238E27FC236}">
                <a16:creationId xmlns:a16="http://schemas.microsoft.com/office/drawing/2014/main" id="{90D4E5E3-7232-1044-B37E-57A18119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018" y="2204865"/>
            <a:ext cx="498286" cy="6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15688" cy="633412"/>
          </a:xfrm>
        </p:spPr>
        <p:txBody>
          <a:bodyPr/>
          <a:lstStyle/>
          <a:p>
            <a:r>
              <a:rPr lang="en-US" dirty="0"/>
              <a:t>CARPIO v2.0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D421A-3FDF-499E-9196-5ADA211EC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93661"/>
            <a:ext cx="7108326" cy="450272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9CDDAEA-A5DF-4A3D-83C8-0E8E0DC5435D}"/>
              </a:ext>
            </a:extLst>
          </p:cNvPr>
          <p:cNvGrpSpPr/>
          <p:nvPr/>
        </p:nvGrpSpPr>
        <p:grpSpPr>
          <a:xfrm>
            <a:off x="3935760" y="3284984"/>
            <a:ext cx="4464496" cy="1584176"/>
            <a:chOff x="2411760" y="3284984"/>
            <a:chExt cx="4464496" cy="158417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347D7C-EF71-4E94-A74C-A24CB341BB5A}"/>
                </a:ext>
              </a:extLst>
            </p:cNvPr>
            <p:cNvCxnSpPr/>
            <p:nvPr/>
          </p:nvCxnSpPr>
          <p:spPr bwMode="auto">
            <a:xfrm flipV="1">
              <a:off x="2411760" y="3284984"/>
              <a:ext cx="432048" cy="576064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34FF57-537F-4207-A875-0C09878D0D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43808" y="3284984"/>
              <a:ext cx="648072" cy="288032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B78415-57DE-416F-884D-D90C28EC0F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91880" y="3573016"/>
              <a:ext cx="3168352" cy="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A87CCA-F8AB-4D67-BB18-0EC9B596D1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60232" y="3573016"/>
              <a:ext cx="216024" cy="1296144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C6E21A-807A-4629-ABF8-AB098CBE2631}"/>
              </a:ext>
            </a:extLst>
          </p:cNvPr>
          <p:cNvGrpSpPr/>
          <p:nvPr/>
        </p:nvGrpSpPr>
        <p:grpSpPr>
          <a:xfrm>
            <a:off x="3359696" y="3140968"/>
            <a:ext cx="4824536" cy="2664296"/>
            <a:chOff x="1835696" y="3140968"/>
            <a:chExt cx="4824536" cy="2664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E5E6796-BBAC-4F37-8AB6-00BC2CC0339C}"/>
                </a:ext>
              </a:extLst>
            </p:cNvPr>
            <p:cNvCxnSpPr/>
            <p:nvPr/>
          </p:nvCxnSpPr>
          <p:spPr bwMode="auto">
            <a:xfrm flipH="1" flipV="1">
              <a:off x="1835696" y="3429000"/>
              <a:ext cx="144016" cy="144016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887F5B-A08C-4A43-A2AF-889B65A0C232}"/>
                </a:ext>
              </a:extLst>
            </p:cNvPr>
            <p:cNvCxnSpPr/>
            <p:nvPr/>
          </p:nvCxnSpPr>
          <p:spPr bwMode="auto">
            <a:xfrm flipV="1">
              <a:off x="1835696" y="3140968"/>
              <a:ext cx="288032" cy="288032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EF740A-47B6-409A-853D-900198E31D00}"/>
                </a:ext>
              </a:extLst>
            </p:cNvPr>
            <p:cNvCxnSpPr/>
            <p:nvPr/>
          </p:nvCxnSpPr>
          <p:spPr bwMode="auto">
            <a:xfrm>
              <a:off x="2123728" y="3140968"/>
              <a:ext cx="3626171" cy="2664296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90FD2E0-426A-4933-973A-7AEC8ADE8A95}"/>
                </a:ext>
              </a:extLst>
            </p:cNvPr>
            <p:cNvCxnSpPr/>
            <p:nvPr/>
          </p:nvCxnSpPr>
          <p:spPr bwMode="auto">
            <a:xfrm>
              <a:off x="5773018" y="5805264"/>
              <a:ext cx="817859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340B5AF-D4AA-4C42-8E8A-9E7DAE27A1E7}"/>
                </a:ext>
              </a:extLst>
            </p:cNvPr>
            <p:cNvCxnSpPr/>
            <p:nvPr/>
          </p:nvCxnSpPr>
          <p:spPr bwMode="auto">
            <a:xfrm flipV="1">
              <a:off x="6660232" y="5373216"/>
              <a:ext cx="0" cy="432048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2FD10-51F8-494B-9D09-CF068B8C6345}"/>
              </a:ext>
            </a:extLst>
          </p:cNvPr>
          <p:cNvGrpSpPr/>
          <p:nvPr/>
        </p:nvGrpSpPr>
        <p:grpSpPr>
          <a:xfrm>
            <a:off x="4473566" y="2948405"/>
            <a:ext cx="655278" cy="579549"/>
            <a:chOff x="4473566" y="2948405"/>
            <a:chExt cx="655278" cy="5795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9DCF61-7AD2-496B-9EC5-78933EE5B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3566" y="2948405"/>
              <a:ext cx="198078" cy="40424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0C4E38-E3A5-48FA-8CDD-B9C091E18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5966" y="2948405"/>
              <a:ext cx="198078" cy="40424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4EBD76-DF73-4532-B87C-F9ED7F502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8366" y="2948405"/>
              <a:ext cx="198078" cy="4042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141B17-031C-4F90-AFA4-7E399898E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0766" y="2948405"/>
              <a:ext cx="198078" cy="40424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70DC65-F0E3-4529-88DA-FFC0AB6E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8545" y="3082862"/>
              <a:ext cx="198078" cy="4042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CDA160-D1EF-49C5-A24E-A01B188F1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044" y="3110671"/>
              <a:ext cx="198078" cy="4042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0D985B-5486-4B47-A73D-95437790C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8672" y="3123713"/>
              <a:ext cx="198078" cy="4042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81B699-2002-44BC-BA4D-6FEEE43BE7D1}"/>
              </a:ext>
            </a:extLst>
          </p:cNvPr>
          <p:cNvGrpSpPr/>
          <p:nvPr/>
        </p:nvGrpSpPr>
        <p:grpSpPr>
          <a:xfrm>
            <a:off x="6560387" y="3765580"/>
            <a:ext cx="677391" cy="663271"/>
            <a:chOff x="6560387" y="3765580"/>
            <a:chExt cx="677391" cy="663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A8BE61-44C2-4F1E-B02D-BE0855DE3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387" y="3765580"/>
              <a:ext cx="203608" cy="41552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CFFA5D-860D-484B-856C-C0AF21F7F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4170" y="4013325"/>
              <a:ext cx="203608" cy="41552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8FFACD-C899-4416-9585-C08E2E9462B1}"/>
              </a:ext>
            </a:extLst>
          </p:cNvPr>
          <p:cNvGrpSpPr/>
          <p:nvPr/>
        </p:nvGrpSpPr>
        <p:grpSpPr>
          <a:xfrm>
            <a:off x="4088160" y="3645024"/>
            <a:ext cx="4464496" cy="1376536"/>
            <a:chOff x="2411760" y="3492624"/>
            <a:chExt cx="4464496" cy="137653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BF978CF-1A21-4019-88D1-BAFF05AAB9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11760" y="3492624"/>
              <a:ext cx="1913724" cy="368424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B156582-A0D1-4435-8A52-E317A7504E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2385" y="3492624"/>
              <a:ext cx="149223" cy="328319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AD5F22-1285-409F-A7B1-B9B46A5E912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91608" y="3573016"/>
              <a:ext cx="2168624" cy="247927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9ABCFA2-6131-4A08-A81A-564FF812CE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60232" y="3573016"/>
              <a:ext cx="216024" cy="1296144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81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67BC-9124-4C47-B86C-36CFA7A9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15688" cy="633412"/>
          </a:xfrm>
        </p:spPr>
        <p:txBody>
          <a:bodyPr/>
          <a:lstStyle/>
          <a:p>
            <a:r>
              <a:rPr lang="en-US" dirty="0"/>
              <a:t>GIPDv2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EC15-E7B7-4821-A078-C2F8DB5B77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124744"/>
            <a:ext cx="10915688" cy="5007256"/>
          </a:xfrm>
        </p:spPr>
        <p:txBody>
          <a:bodyPr/>
          <a:lstStyle/>
          <a:p>
            <a:r>
              <a:rPr lang="en-US" sz="2800" dirty="0"/>
              <a:t>Step 1: Graph creation and initialization</a:t>
            </a:r>
          </a:p>
          <a:p>
            <a:pPr lvl="1"/>
            <a:r>
              <a:rPr lang="en-US" sz="2400" dirty="0"/>
              <a:t>The graph is initialized with all the outdoor vertices </a:t>
            </a:r>
            <a:r>
              <a:rPr lang="en-US" sz="2400" b="1" dirty="0">
                <a:solidFill>
                  <a:srgbClr val="FF0000"/>
                </a:solidFill>
              </a:rPr>
              <a:t>V</a:t>
            </a:r>
            <a:r>
              <a:rPr lang="en-US" sz="2400" b="1" baseline="-25000" dirty="0">
                <a:solidFill>
                  <a:srgbClr val="FF0000"/>
                </a:solidFill>
              </a:rPr>
              <a:t>o</a:t>
            </a:r>
          </a:p>
          <a:p>
            <a:pPr lvl="1"/>
            <a:r>
              <a:rPr lang="en-US" sz="2400" dirty="0"/>
              <a:t>Indoor</a:t>
            </a:r>
            <a:r>
              <a:rPr lang="en-US" sz="2400" b="1" dirty="0"/>
              <a:t> accessibility </a:t>
            </a:r>
            <a:r>
              <a:rPr lang="en-US" sz="2400" dirty="0"/>
              <a:t>graph</a:t>
            </a:r>
          </a:p>
          <a:p>
            <a:pPr lvl="1"/>
            <a:endParaRPr lang="en-US" sz="1200" b="1" baseline="-25000" dirty="0">
              <a:solidFill>
                <a:srgbClr val="FF0000"/>
              </a:solidFill>
            </a:endParaRPr>
          </a:p>
          <a:p>
            <a:pPr lvl="1"/>
            <a:endParaRPr lang="en-US" sz="1200" b="1" baseline="-25000" dirty="0">
              <a:solidFill>
                <a:srgbClr val="FF0000"/>
              </a:solidFill>
            </a:endParaRPr>
          </a:p>
          <a:p>
            <a:pPr lvl="1"/>
            <a:endParaRPr lang="en-US" sz="1200" b="1" baseline="-25000" dirty="0">
              <a:solidFill>
                <a:srgbClr val="FF0000"/>
              </a:solidFill>
            </a:endParaRPr>
          </a:p>
          <a:p>
            <a:pPr lvl="1"/>
            <a:endParaRPr lang="en-US" sz="1200" b="1" baseline="-25000" dirty="0">
              <a:solidFill>
                <a:srgbClr val="FF0000"/>
              </a:solidFill>
            </a:endParaRPr>
          </a:p>
          <a:p>
            <a:r>
              <a:rPr lang="en-US" sz="2800" dirty="0"/>
              <a:t>Step 2: Graph integration and Weight derivation</a:t>
            </a:r>
          </a:p>
          <a:p>
            <a:pPr lvl="1"/>
            <a:r>
              <a:rPr lang="en-US" sz="2400" dirty="0"/>
              <a:t>The weight </a:t>
            </a:r>
            <a:r>
              <a:rPr lang="en-US" sz="2400" b="1" dirty="0">
                <a:solidFill>
                  <a:srgbClr val="990099"/>
                </a:solidFill>
              </a:rPr>
              <a:t>w</a:t>
            </a:r>
            <a:r>
              <a:rPr lang="en-US" sz="2400" dirty="0"/>
              <a:t> of each edge is calculated based on user’s preferences </a:t>
            </a:r>
            <a:r>
              <a:rPr lang="en-US" sz="2400" b="1" dirty="0"/>
              <a:t>P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r>
              <a:rPr lang="en-US" sz="2800" dirty="0"/>
              <a:t>Step 3: Shortest path discovery - Linear scalarization</a:t>
            </a:r>
          </a:p>
          <a:p>
            <a:pPr lvl="1"/>
            <a:r>
              <a:rPr lang="en-US" sz="2400" dirty="0"/>
              <a:t>Any algorithm can be applied (</a:t>
            </a:r>
            <a:r>
              <a:rPr lang="en-US" sz="2200" dirty="0"/>
              <a:t>e.g., Dijkstra, Floyd-</a:t>
            </a:r>
            <a:r>
              <a:rPr lang="en-US" sz="2200" dirty="0" err="1"/>
              <a:t>Warshall</a:t>
            </a:r>
            <a:r>
              <a:rPr lang="en-US" sz="2200" dirty="0"/>
              <a:t>, Bellman-Ford)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504C7F-C3E0-964B-9B81-4B6276BE39B4}"/>
              </a:ext>
            </a:extLst>
          </p:cNvPr>
          <p:cNvGrpSpPr/>
          <p:nvPr/>
        </p:nvGrpSpPr>
        <p:grpSpPr>
          <a:xfrm>
            <a:off x="9071502" y="1139498"/>
            <a:ext cx="2713130" cy="2073478"/>
            <a:chOff x="6084168" y="3851403"/>
            <a:chExt cx="2700578" cy="20882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B74B2E-BC1F-374C-8EE0-CFDCB423C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739" t="15174" r="15978" b="1704"/>
            <a:stretch/>
          </p:blipFill>
          <p:spPr>
            <a:xfrm>
              <a:off x="6104830" y="3851403"/>
              <a:ext cx="2679916" cy="208823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9CB61E-F9D1-374A-9C08-AF6788D1FCE9}"/>
                </a:ext>
              </a:extLst>
            </p:cNvPr>
            <p:cNvSpPr/>
            <p:nvPr/>
          </p:nvSpPr>
          <p:spPr bwMode="auto">
            <a:xfrm>
              <a:off x="6084168" y="3861048"/>
              <a:ext cx="576064" cy="36004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8FDBDFD-182B-4B1C-8EDC-AE9AA296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4075007"/>
            <a:ext cx="6103293" cy="10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CAPRIO v2.0: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4"/>
            <a:ext cx="5702424" cy="5007256"/>
          </a:xfrm>
        </p:spPr>
        <p:txBody>
          <a:bodyPr/>
          <a:lstStyle/>
          <a:p>
            <a:r>
              <a:rPr lang="en-US" sz="2800" b="1" dirty="0"/>
              <a:t>CAPRIO v2.0 has 3 layers:</a:t>
            </a:r>
          </a:p>
          <a:p>
            <a:pPr lvl="1"/>
            <a:r>
              <a:rPr lang="en-US" sz="2600" dirty="0"/>
              <a:t>Data Layer</a:t>
            </a:r>
          </a:p>
          <a:p>
            <a:pPr lvl="2"/>
            <a:r>
              <a:rPr lang="en-US" b="1" dirty="0"/>
              <a:t>ETL</a:t>
            </a:r>
            <a:r>
              <a:rPr lang="en-US" dirty="0"/>
              <a:t> the data to be process</a:t>
            </a:r>
          </a:p>
          <a:p>
            <a:pPr lvl="1"/>
            <a:r>
              <a:rPr lang="en-US" sz="2600" dirty="0"/>
              <a:t>Processing Layer</a:t>
            </a:r>
          </a:p>
          <a:p>
            <a:pPr lvl="2"/>
            <a:r>
              <a:rPr lang="en-US" b="1" dirty="0"/>
              <a:t>Integrate</a:t>
            </a:r>
            <a:r>
              <a:rPr lang="en-US" dirty="0"/>
              <a:t> the </a:t>
            </a:r>
            <a:r>
              <a:rPr lang="en-US" b="1" dirty="0"/>
              <a:t>indoor </a:t>
            </a:r>
            <a:r>
              <a:rPr lang="en-US" dirty="0"/>
              <a:t>and</a:t>
            </a:r>
            <a:r>
              <a:rPr lang="en-US" b="1" dirty="0"/>
              <a:t> outdoor </a:t>
            </a:r>
            <a:r>
              <a:rPr lang="en-US" dirty="0"/>
              <a:t>info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congestion forecasting</a:t>
            </a:r>
          </a:p>
          <a:p>
            <a:pPr lvl="3"/>
            <a:r>
              <a:rPr lang="en-US" b="1" dirty="0">
                <a:solidFill>
                  <a:srgbClr val="FF0000"/>
                </a:solidFill>
              </a:rPr>
              <a:t>LSTMs given time and SMI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accessibility</a:t>
            </a:r>
          </a:p>
          <a:p>
            <a:pPr lvl="1"/>
            <a:r>
              <a:rPr lang="en-US" sz="2600" dirty="0"/>
              <a:t>Application Layer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User interface &amp; Open API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368409" y="4491481"/>
            <a:ext cx="5273724" cy="94665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6368407" y="3088652"/>
            <a:ext cx="5273728" cy="1279004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368409" y="1995966"/>
            <a:ext cx="5273728" cy="948668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8F6260-1DEA-463B-B9F1-EFA3B702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988840"/>
            <a:ext cx="5345736" cy="34421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3B4F0B-8EA1-40B5-A97E-6FCB9F985676}"/>
              </a:ext>
            </a:extLst>
          </p:cNvPr>
          <p:cNvSpPr/>
          <p:nvPr/>
        </p:nvSpPr>
        <p:spPr bwMode="auto">
          <a:xfrm>
            <a:off x="9642849" y="3448692"/>
            <a:ext cx="869950" cy="60781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388D18-25ED-4F82-BEE9-4FBCF29536E9}"/>
              </a:ext>
            </a:extLst>
          </p:cNvPr>
          <p:cNvSpPr/>
          <p:nvPr/>
        </p:nvSpPr>
        <p:spPr bwMode="auto">
          <a:xfrm>
            <a:off x="10638473" y="3448692"/>
            <a:ext cx="770494" cy="60781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048DD-46FE-43C2-9F90-87E641DF90C6}"/>
              </a:ext>
            </a:extLst>
          </p:cNvPr>
          <p:cNvGrpSpPr/>
          <p:nvPr/>
        </p:nvGrpSpPr>
        <p:grpSpPr>
          <a:xfrm>
            <a:off x="9177054" y="1232203"/>
            <a:ext cx="2103522" cy="1784440"/>
            <a:chOff x="9177054" y="1232203"/>
            <a:chExt cx="2103522" cy="1784440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5DB8B9CD-6C11-42C6-A970-7C2090BDDCC5}"/>
                </a:ext>
              </a:extLst>
            </p:cNvPr>
            <p:cNvSpPr/>
            <p:nvPr/>
          </p:nvSpPr>
          <p:spPr bwMode="auto">
            <a:xfrm>
              <a:off x="9177054" y="1232203"/>
              <a:ext cx="2103522" cy="1784440"/>
            </a:xfrm>
            <a:prstGeom prst="wedgeRectCallout">
              <a:avLst>
                <a:gd name="adj1" fmla="val -121482"/>
                <a:gd name="adj2" fmla="val 73026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A04B20-713E-4E87-A7CA-87953D4DA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32" t="4450" b="4512"/>
            <a:stretch/>
          </p:blipFill>
          <p:spPr>
            <a:xfrm>
              <a:off x="9336360" y="1290225"/>
              <a:ext cx="1800199" cy="1618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9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49BE-E6EC-4FE0-AD76-0492900E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91487AE-D3D9-4B91-B36A-2CCCE517CDC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75" y="1125538"/>
            <a:ext cx="8901113" cy="5006975"/>
          </a:xfrm>
        </p:spPr>
      </p:pic>
    </p:spTree>
    <p:extLst>
      <p:ext uri="{BB962C8B-B14F-4D97-AF65-F5344CB8AC3E}">
        <p14:creationId xmlns:p14="http://schemas.microsoft.com/office/powerpoint/2010/main" val="3521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C28A-EFC9-4A25-B430-A05D92C5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CAPRIO v2.0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E56C5E0C-E789-4FC7-9F03-410FF8012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6" y="1128266"/>
            <a:ext cx="10255688" cy="5037038"/>
          </a:xfrm>
        </p:spPr>
      </p:pic>
      <p:pic>
        <p:nvPicPr>
          <p:cNvPr id="12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476DAD8-4786-4FED-B999-527EF0712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1" t="12089" r="78787" b="79333"/>
          <a:stretch/>
        </p:blipFill>
        <p:spPr bwMode="auto">
          <a:xfrm>
            <a:off x="2711623" y="1737191"/>
            <a:ext cx="432049" cy="43204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CE708BB-3DBF-423F-BCD2-D0A06E4E5A76}"/>
              </a:ext>
            </a:extLst>
          </p:cNvPr>
          <p:cNvSpPr/>
          <p:nvPr/>
        </p:nvSpPr>
        <p:spPr bwMode="auto">
          <a:xfrm>
            <a:off x="2711624" y="1737191"/>
            <a:ext cx="432048" cy="43204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4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E3418752-FC84-44BA-82D1-0C10BA8A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12090" r="75606" b="79332"/>
          <a:stretch/>
        </p:blipFill>
        <p:spPr bwMode="auto">
          <a:xfrm>
            <a:off x="3037756" y="1737191"/>
            <a:ext cx="432048" cy="4320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FE8BD6B-628D-4A16-A509-3072F2DD8A42}"/>
              </a:ext>
            </a:extLst>
          </p:cNvPr>
          <p:cNvSpPr/>
          <p:nvPr/>
        </p:nvSpPr>
        <p:spPr bwMode="auto">
          <a:xfrm>
            <a:off x="3037756" y="1737191"/>
            <a:ext cx="432048" cy="43204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8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3E2264A9-177D-4F98-A7A4-F6CC5526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3" t="15994" r="25443" b="10007"/>
          <a:stretch/>
        </p:blipFill>
        <p:spPr bwMode="auto">
          <a:xfrm>
            <a:off x="4887137" y="1933866"/>
            <a:ext cx="3727381" cy="37273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E89D070-B0D6-435B-B2FD-CC6736D9BB65}"/>
              </a:ext>
            </a:extLst>
          </p:cNvPr>
          <p:cNvSpPr/>
          <p:nvPr/>
        </p:nvSpPr>
        <p:spPr bwMode="auto">
          <a:xfrm>
            <a:off x="4887138" y="1916831"/>
            <a:ext cx="3727380" cy="372738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6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6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6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6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18994</TotalTime>
  <Words>499</Words>
  <Application>Microsoft Office PowerPoint</Application>
  <PresentationFormat>Widescreen</PresentationFormat>
  <Paragraphs>86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Book Antiqua</vt:lpstr>
      <vt:lpstr>1_Default Design</vt:lpstr>
      <vt:lpstr>CAPRIO: Context Aware Path Recommendation exploiting Indoor and Outdoor information</vt:lpstr>
      <vt:lpstr>CAPRIO - How everything started</vt:lpstr>
      <vt:lpstr>Motivation</vt:lpstr>
      <vt:lpstr>CAPRIO v2.0 Approach</vt:lpstr>
      <vt:lpstr>CARPIO v2.0 Solution</vt:lpstr>
      <vt:lpstr>GIPDv2 Overview</vt:lpstr>
      <vt:lpstr>CAPRIO v2.0: Overview</vt:lpstr>
      <vt:lpstr>Demo</vt:lpstr>
      <vt:lpstr>CAPRIO v2.0</vt:lpstr>
      <vt:lpstr>CAPRIO Team</vt:lpstr>
      <vt:lpstr>CAPRIO: Context Aware Path Recommendation exploiting Indoor and Outdoor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Costantinos Costa</cp:lastModifiedBy>
  <cp:revision>1762</cp:revision>
  <cp:lastPrinted>2005-08-16T19:27:47Z</cp:lastPrinted>
  <dcterms:created xsi:type="dcterms:W3CDTF">2016-03-24T13:15:50Z</dcterms:created>
  <dcterms:modified xsi:type="dcterms:W3CDTF">2020-11-02T01:53:57Z</dcterms:modified>
</cp:coreProperties>
</file>